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315" r:id="rId2"/>
    <p:sldId id="257" r:id="rId3"/>
    <p:sldId id="258" r:id="rId4"/>
    <p:sldId id="259" r:id="rId5"/>
    <p:sldId id="314" r:id="rId6"/>
    <p:sldId id="260" r:id="rId7"/>
    <p:sldId id="261" r:id="rId8"/>
    <p:sldId id="262" r:id="rId9"/>
    <p:sldId id="263" r:id="rId10"/>
    <p:sldId id="269" r:id="rId11"/>
    <p:sldId id="270" r:id="rId12"/>
    <p:sldId id="271" r:id="rId13"/>
    <p:sldId id="273" r:id="rId14"/>
    <p:sldId id="272" r:id="rId15"/>
    <p:sldId id="274" r:id="rId16"/>
    <p:sldId id="276" r:id="rId17"/>
    <p:sldId id="277" r:id="rId18"/>
    <p:sldId id="279" r:id="rId19"/>
    <p:sldId id="309" r:id="rId20"/>
    <p:sldId id="278" r:id="rId21"/>
    <p:sldId id="280" r:id="rId22"/>
    <p:sldId id="281" r:id="rId23"/>
    <p:sldId id="289" r:id="rId24"/>
    <p:sldId id="310" r:id="rId25"/>
    <p:sldId id="282" r:id="rId26"/>
    <p:sldId id="283" r:id="rId27"/>
    <p:sldId id="284" r:id="rId28"/>
    <p:sldId id="291" r:id="rId29"/>
    <p:sldId id="316" r:id="rId30"/>
    <p:sldId id="292" r:id="rId31"/>
    <p:sldId id="293" r:id="rId32"/>
    <p:sldId id="287" r:id="rId33"/>
    <p:sldId id="294" r:id="rId34"/>
    <p:sldId id="296" r:id="rId35"/>
    <p:sldId id="299" r:id="rId36"/>
    <p:sldId id="300" r:id="rId37"/>
    <p:sldId id="302" r:id="rId38"/>
    <p:sldId id="303" r:id="rId39"/>
    <p:sldId id="304" r:id="rId40"/>
    <p:sldId id="305" r:id="rId41"/>
    <p:sldId id="312" r:id="rId42"/>
    <p:sldId id="311" r:id="rId43"/>
    <p:sldId id="31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DD4C-650B-486E-B1C4-9BB64238883B}" type="datetimeFigureOut">
              <a:rPr lang="fr-FR" smtClean="0"/>
              <a:t>07/02/2024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0F5B5-795F-4446-864B-82711FFD3E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22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71A083-929F-412B-A093-B35EF84A4E5B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09A45-8BCA-4033-822F-37E2F5E8C28B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3224-986E-4E2C-8B90-35DABF8DC6B9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6F5-8607-40E0-A91C-F9709C21171E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AFCEE-5EC8-4B95-AC58-B999DC480954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4540-E5C1-4EF3-888A-16851D8F63C2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BE6A-268C-49F5-A0E6-9BA73D01961D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8E6B-F343-4B36-A7E8-C919A1981DFE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39275-DCDE-4149-BA99-3D0DAB30BFCB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74F0-ACE7-4108-8905-33396659BC8F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88AC9-95F9-4E50-94B3-4CFEC37A625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05E5-5883-4201-B61F-D307EE22C33D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7D90-4778-4569-B62D-AAFFB6E98F7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A100-C51F-4B4B-AA17-051AA5437DE5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ED31-6B20-4C41-963D-4A73A78183BF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15014-9580-4F75-9D71-4463DB9DB0E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B721-0AD1-4785-9D57-67C8F5FFBDB6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B7EA92-7D41-4696-B007-0986E767F031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6818964-0606-4A77-F135-1B99F05B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0413FC-020D-DB92-9F98-7D73F356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2018CB4-5CE8-B20F-157C-A1BA9C3886A0}"/>
              </a:ext>
            </a:extLst>
          </p:cNvPr>
          <p:cNvSpPr txBox="1"/>
          <p:nvPr/>
        </p:nvSpPr>
        <p:spPr>
          <a:xfrm>
            <a:off x="2942617" y="2505670"/>
            <a:ext cx="61186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5 </a:t>
            </a:r>
            <a:br>
              <a:rPr lang="fr-F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Segmentez des clients d'un site</a:t>
            </a:r>
            <a:br>
              <a:rPr lang="fr-F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  <a:endParaRPr lang="fr-FR" sz="2000" dirty="0">
              <a:solidFill>
                <a:srgbClr val="00206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41C78A-4053-4A2A-4A42-F3209D6A789E}"/>
              </a:ext>
            </a:extLst>
          </p:cNvPr>
          <p:cNvSpPr txBox="1"/>
          <p:nvPr/>
        </p:nvSpPr>
        <p:spPr>
          <a:xfrm>
            <a:off x="1930938" y="0"/>
            <a:ext cx="9373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MERAH Mohamed                                                                    2024/02/09 </a:t>
            </a: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727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13B855-E5B5-3102-B751-B666686D8FEA}"/>
              </a:ext>
            </a:extLst>
          </p:cNvPr>
          <p:cNvSpPr/>
          <p:nvPr/>
        </p:nvSpPr>
        <p:spPr>
          <a:xfrm>
            <a:off x="479394" y="439446"/>
            <a:ext cx="11230253" cy="5979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9B1D6C-D004-2F44-49DB-C9A61A3DAFAF}"/>
              </a:ext>
            </a:extLst>
          </p:cNvPr>
          <p:cNvSpPr txBox="1"/>
          <p:nvPr/>
        </p:nvSpPr>
        <p:spPr>
          <a:xfrm>
            <a:off x="558138" y="507047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2.1) </a:t>
            </a:r>
            <a:r>
              <a:rPr lang="fr-FR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Recency</a:t>
            </a:r>
            <a:endParaRPr lang="fr-FR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DD30C2-AF05-F68B-2761-C5DC9E072639}"/>
              </a:ext>
            </a:extLst>
          </p:cNvPr>
          <p:cNvSpPr/>
          <p:nvPr/>
        </p:nvSpPr>
        <p:spPr>
          <a:xfrm>
            <a:off x="2628899" y="528425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durée en jours entre une date de référence et la dernière date d'achat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A74992-03B5-23D2-E264-595312E7F3D1}"/>
              </a:ext>
            </a:extLst>
          </p:cNvPr>
          <p:cNvSpPr txBox="1"/>
          <p:nvPr/>
        </p:nvSpPr>
        <p:spPr>
          <a:xfrm>
            <a:off x="558138" y="3462801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2.2) Frequency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8F270-64D5-FDA1-D26B-029B700A222E}"/>
              </a:ext>
            </a:extLst>
          </p:cNvPr>
          <p:cNvSpPr/>
          <p:nvPr/>
        </p:nvSpPr>
        <p:spPr>
          <a:xfrm>
            <a:off x="2628899" y="3389538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nombre fois qu'un client a commandé pendant la période d'étude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32A1E3E-22E9-F5D8-17C8-FB6EA996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7" y="1133650"/>
            <a:ext cx="5230974" cy="213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7F8E32-EF1B-DF6C-7F10-6437D9EFCF8B}"/>
              </a:ext>
            </a:extLst>
          </p:cNvPr>
          <p:cNvSpPr/>
          <p:nvPr/>
        </p:nvSpPr>
        <p:spPr>
          <a:xfrm>
            <a:off x="7894864" y="1361354"/>
            <a:ext cx="3159579" cy="16839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commandes remontent jusqu’à 2 ans</a:t>
            </a:r>
            <a:endParaRPr lang="fr-FR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F689B484-534E-D676-FFDB-F0111473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75" y="4074830"/>
            <a:ext cx="5152073" cy="227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384DB57-0482-DE48-D952-EA9633FE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58" y="1237942"/>
            <a:ext cx="1257409" cy="20654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F38F75-11DE-D646-AA53-0CD9A2CF386E}"/>
              </a:ext>
            </a:extLst>
          </p:cNvPr>
          <p:cNvSpPr/>
          <p:nvPr/>
        </p:nvSpPr>
        <p:spPr>
          <a:xfrm>
            <a:off x="7879728" y="4375853"/>
            <a:ext cx="3159579" cy="16839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75 % des clients ont commandé une seule fois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0FEA120-7027-32F5-8418-805C8FE6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321" y="4169240"/>
            <a:ext cx="1269511" cy="216372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A71B1D-8DB6-6565-F0A5-265C82DD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2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788EFD-B0C7-5355-13D1-4D7DAD6AD88B}"/>
              </a:ext>
            </a:extLst>
          </p:cNvPr>
          <p:cNvSpPr/>
          <p:nvPr/>
        </p:nvSpPr>
        <p:spPr>
          <a:xfrm>
            <a:off x="452747" y="483833"/>
            <a:ext cx="11301288" cy="58903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EAAF99-2A98-4D78-E367-87DF04E41DAB}"/>
              </a:ext>
            </a:extLst>
          </p:cNvPr>
          <p:cNvSpPr txBox="1"/>
          <p:nvPr/>
        </p:nvSpPr>
        <p:spPr>
          <a:xfrm>
            <a:off x="452747" y="566491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2.3) </a:t>
            </a:r>
            <a:r>
              <a:rPr lang="fr-FR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Monetry</a:t>
            </a:r>
            <a:endParaRPr lang="fr-FR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C507FC-4CA9-A16F-A5F5-100E7735A97B}"/>
              </a:ext>
            </a:extLst>
          </p:cNvPr>
          <p:cNvSpPr txBox="1"/>
          <p:nvPr/>
        </p:nvSpPr>
        <p:spPr>
          <a:xfrm>
            <a:off x="452747" y="3428615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2.4) Satisfaction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28CB7-10E8-5507-3D43-EFF7530A3A9E}"/>
              </a:ext>
            </a:extLst>
          </p:cNvPr>
          <p:cNvSpPr/>
          <p:nvPr/>
        </p:nvSpPr>
        <p:spPr>
          <a:xfrm>
            <a:off x="2662723" y="554559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montant total des achats par client pendant la période d'étude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697F-690C-3547-0E78-82351B217C4A}"/>
              </a:ext>
            </a:extLst>
          </p:cNvPr>
          <p:cNvSpPr/>
          <p:nvPr/>
        </p:nvSpPr>
        <p:spPr>
          <a:xfrm>
            <a:off x="2745965" y="3425015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moyenne des ‘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donnés par le client.</a:t>
            </a:r>
          </a:p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AC8085-499B-AA06-4D08-20E95E69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01" y="1150901"/>
            <a:ext cx="1531753" cy="2048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E77A64-69A8-B4D7-3803-676FCA48B197}"/>
              </a:ext>
            </a:extLst>
          </p:cNvPr>
          <p:cNvSpPr/>
          <p:nvPr/>
        </p:nvSpPr>
        <p:spPr>
          <a:xfrm>
            <a:off x="7984671" y="4229429"/>
            <a:ext cx="3159579" cy="16839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majorité des clients sont satisfaits</a:t>
            </a:r>
          </a:p>
          <a:p>
            <a:pPr algn="ctr"/>
            <a:endParaRPr lang="fr-FR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7AAB5BA-455A-03E9-B35F-D34860CD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1" y="1145193"/>
            <a:ext cx="4937350" cy="209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A9E3BF1-77B8-031F-D48E-9654709F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2" y="4209285"/>
            <a:ext cx="5353439" cy="20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A5A9F7-7839-0F8C-E11F-D28B6EAD1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391" y="4209284"/>
            <a:ext cx="1318374" cy="20391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6AFF16-0E7A-A397-6718-5688354D6FD3}"/>
              </a:ext>
            </a:extLst>
          </p:cNvPr>
          <p:cNvSpPr/>
          <p:nvPr/>
        </p:nvSpPr>
        <p:spPr>
          <a:xfrm>
            <a:off x="7984670" y="1352993"/>
            <a:ext cx="3159579" cy="16839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des clients ont payé moins de 209 Réal Brésilien</a:t>
            </a:r>
          </a:p>
          <a:p>
            <a:pPr algn="ctr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0033C4-9828-8DFF-AB2B-4847A98B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599B7A-205A-49CB-E6AE-A1FFFF382177}"/>
              </a:ext>
            </a:extLst>
          </p:cNvPr>
          <p:cNvSpPr/>
          <p:nvPr/>
        </p:nvSpPr>
        <p:spPr>
          <a:xfrm>
            <a:off x="488272" y="452761"/>
            <a:ext cx="11230252" cy="593916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1EA5914-275E-E567-181E-9C3B50229D78}"/>
              </a:ext>
            </a:extLst>
          </p:cNvPr>
          <p:cNvSpPr txBox="1"/>
          <p:nvPr/>
        </p:nvSpPr>
        <p:spPr>
          <a:xfrm>
            <a:off x="522952" y="671294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2.5) Livraison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59065-44F0-E3DA-F894-0A8708319CE6}"/>
              </a:ext>
            </a:extLst>
          </p:cNvPr>
          <p:cNvSpPr/>
          <p:nvPr/>
        </p:nvSpPr>
        <p:spPr>
          <a:xfrm>
            <a:off x="2587792" y="613295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nombre de jours entre la commande et la livraison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15A852-F39C-B80F-064A-73126C22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6" y="1294108"/>
            <a:ext cx="6047693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E38448-5AAF-B10C-1234-D299FA7F3454}"/>
              </a:ext>
            </a:extLst>
          </p:cNvPr>
          <p:cNvSpPr/>
          <p:nvPr/>
        </p:nvSpPr>
        <p:spPr>
          <a:xfrm>
            <a:off x="8324849" y="1387094"/>
            <a:ext cx="3159579" cy="1683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majorité des livraisons se font dans les 30 jours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09640F-F368-B3E0-8FDA-1A839FE9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05" y="1303147"/>
            <a:ext cx="1422098" cy="18518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E67F2B-C7AB-5E94-03EB-53DF437D6C0C}"/>
              </a:ext>
            </a:extLst>
          </p:cNvPr>
          <p:cNvSpPr txBox="1"/>
          <p:nvPr/>
        </p:nvSpPr>
        <p:spPr>
          <a:xfrm>
            <a:off x="560966" y="3400489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2.6) Produits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68FCAC2-B6E8-4781-F19E-8A7655A5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5" y="4058141"/>
            <a:ext cx="5492520" cy="21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955AF5-C247-CDAA-CF2E-DFE87DA1E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09" y="4119028"/>
            <a:ext cx="1680444" cy="21038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AA1AF2-C145-E27F-509C-053CBBC29359}"/>
              </a:ext>
            </a:extLst>
          </p:cNvPr>
          <p:cNvSpPr/>
          <p:nvPr/>
        </p:nvSpPr>
        <p:spPr>
          <a:xfrm>
            <a:off x="2587792" y="3379897"/>
            <a:ext cx="8481526" cy="514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nombre total d’articles achetés par un client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DAFB-94F2-058A-D010-9EDDB2435AAC}"/>
              </a:ext>
            </a:extLst>
          </p:cNvPr>
          <p:cNvSpPr/>
          <p:nvPr/>
        </p:nvSpPr>
        <p:spPr>
          <a:xfrm>
            <a:off x="8324849" y="4303679"/>
            <a:ext cx="3159579" cy="16839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majorité des clients ont acheté un seul article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5EE23A-4792-42E0-C45D-2E4443F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4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0C9A81-50DC-6CEA-6C27-3ED5DBE734A4}"/>
              </a:ext>
            </a:extLst>
          </p:cNvPr>
          <p:cNvSpPr/>
          <p:nvPr/>
        </p:nvSpPr>
        <p:spPr>
          <a:xfrm>
            <a:off x="435006" y="479394"/>
            <a:ext cx="11292396" cy="58681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B7C189-94B7-42A4-88AD-838F876FA4C5}"/>
              </a:ext>
            </a:extLst>
          </p:cNvPr>
          <p:cNvSpPr txBox="1"/>
          <p:nvPr/>
        </p:nvSpPr>
        <p:spPr>
          <a:xfrm>
            <a:off x="562444" y="510466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2.7) La matrice de corrélation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407ED0-228E-4932-B536-685F853E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1" y="910870"/>
            <a:ext cx="6115050" cy="526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876986F-0E60-54C7-1F39-1D44D39D15C4}"/>
              </a:ext>
            </a:extLst>
          </p:cNvPr>
          <p:cNvSpPr txBox="1"/>
          <p:nvPr/>
        </p:nvSpPr>
        <p:spPr>
          <a:xfrm>
            <a:off x="7296376" y="576473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Variables quantitatives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1954FB-F66A-3AA5-2660-522BBE94D133}"/>
              </a:ext>
            </a:extLst>
          </p:cNvPr>
          <p:cNvSpPr txBox="1"/>
          <p:nvPr/>
        </p:nvSpPr>
        <p:spPr>
          <a:xfrm>
            <a:off x="7212194" y="4450686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variables qualitatives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D0AD49-517C-A6B6-97C7-2D92AD7AE9A6}"/>
              </a:ext>
            </a:extLst>
          </p:cNvPr>
          <p:cNvSpPr/>
          <p:nvPr/>
        </p:nvSpPr>
        <p:spPr>
          <a:xfrm>
            <a:off x="7845879" y="1020964"/>
            <a:ext cx="3290207" cy="320545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rfm_Frequency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rfm_Monetry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rfm_Recency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Satisfaction_score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Delai_de_livraison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Nombre_Article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5111F-217F-1BD3-0AC9-6A8C408E03AF}"/>
              </a:ext>
            </a:extLst>
          </p:cNvPr>
          <p:cNvSpPr/>
          <p:nvPr/>
        </p:nvSpPr>
        <p:spPr>
          <a:xfrm>
            <a:off x="7845879" y="4926543"/>
            <a:ext cx="3233057" cy="124913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Localisation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categorie_produit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A32A20-F9B0-7B31-95C2-72FDC2FA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6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9C17D8-3527-FE63-54A6-2F4512A63420}"/>
              </a:ext>
            </a:extLst>
          </p:cNvPr>
          <p:cNvSpPr/>
          <p:nvPr/>
        </p:nvSpPr>
        <p:spPr>
          <a:xfrm>
            <a:off x="470517" y="452761"/>
            <a:ext cx="11239130" cy="59214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0FB19F-BD5B-29DC-CB01-99BB991243DD}"/>
              </a:ext>
            </a:extLst>
          </p:cNvPr>
          <p:cNvSpPr txBox="1"/>
          <p:nvPr/>
        </p:nvSpPr>
        <p:spPr>
          <a:xfrm>
            <a:off x="470517" y="635863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2.8) Création du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RFM_score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Segments_Clients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4597AF-C59B-F22D-2806-CFFE9665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A58B3DA-CCFA-C5DE-8D2B-7B8D2276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4" y="3392678"/>
            <a:ext cx="5063895" cy="264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7A225F-6947-68C2-E2C7-FAC7054A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14" y="1188296"/>
            <a:ext cx="5063895" cy="21476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1A2086-991B-CD22-1096-C0E0C78A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8296"/>
            <a:ext cx="5110039" cy="48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1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11A82C-6ED0-E045-5F63-39688BB4ABD0}"/>
              </a:ext>
            </a:extLst>
          </p:cNvPr>
          <p:cNvSpPr/>
          <p:nvPr/>
        </p:nvSpPr>
        <p:spPr>
          <a:xfrm>
            <a:off x="479394" y="492119"/>
            <a:ext cx="11239129" cy="5912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76FAD3-E50B-7534-F241-E1F8547B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DB4996-55AF-CACD-E6D6-7D053C842241}"/>
              </a:ext>
            </a:extLst>
          </p:cNvPr>
          <p:cNvSpPr txBox="1"/>
          <p:nvPr/>
        </p:nvSpPr>
        <p:spPr>
          <a:xfrm>
            <a:off x="471180" y="1001051"/>
            <a:ext cx="5317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Méthode silhouette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67D43E-1E6A-83BA-1468-9519ECC78A25}"/>
              </a:ext>
            </a:extLst>
          </p:cNvPr>
          <p:cNvSpPr txBox="1"/>
          <p:nvPr/>
        </p:nvSpPr>
        <p:spPr>
          <a:xfrm>
            <a:off x="473477" y="5650865"/>
            <a:ext cx="6008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coefficient de silhouette est une mesure de qualité d’une</a:t>
            </a: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partition d'un ensemble</a:t>
            </a: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données.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B7135F-5759-47FE-0DCE-E389ABFFD755}"/>
              </a:ext>
            </a:extLst>
          </p:cNvPr>
          <p:cNvSpPr/>
          <p:nvPr/>
        </p:nvSpPr>
        <p:spPr>
          <a:xfrm>
            <a:off x="6449957" y="5556933"/>
            <a:ext cx="2600657" cy="691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3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0,436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233E1A3-4517-0E87-C2F2-EBE9AF77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16" y="1563940"/>
            <a:ext cx="4506737" cy="38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A4EA188-93EE-79E5-84F2-24925793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7" y="1563940"/>
            <a:ext cx="6493402" cy="38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C2E17D9D-2DBF-0CA2-1CF4-F17E85A1EC35}"/>
              </a:ext>
            </a:extLst>
          </p:cNvPr>
          <p:cNvSpPr/>
          <p:nvPr/>
        </p:nvSpPr>
        <p:spPr>
          <a:xfrm>
            <a:off x="6383855" y="5032357"/>
            <a:ext cx="479395" cy="5415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77CEFD69-F49D-D52E-142F-FF8768B2292C}"/>
              </a:ext>
            </a:extLst>
          </p:cNvPr>
          <p:cNvSpPr/>
          <p:nvPr/>
        </p:nvSpPr>
        <p:spPr>
          <a:xfrm>
            <a:off x="7122702" y="5032357"/>
            <a:ext cx="479395" cy="5415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7E73E7B-A951-3F76-2C75-A5A988789EA1}"/>
              </a:ext>
            </a:extLst>
          </p:cNvPr>
          <p:cNvSpPr/>
          <p:nvPr/>
        </p:nvSpPr>
        <p:spPr>
          <a:xfrm>
            <a:off x="4744195" y="457719"/>
            <a:ext cx="4095870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</a:t>
            </a:r>
            <a:r>
              <a:rPr lang="fr-F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fr-F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-RFM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39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ED7DE1-2B24-45FC-75FE-5CAB444FF1ED}"/>
              </a:ext>
            </a:extLst>
          </p:cNvPr>
          <p:cNvSpPr/>
          <p:nvPr/>
        </p:nvSpPr>
        <p:spPr>
          <a:xfrm>
            <a:off x="488272" y="452762"/>
            <a:ext cx="11239130" cy="59302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6A1ED1-C5D6-78DE-22C0-58F9403A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EEFAB3-4C7D-051C-0500-6A3E4EC6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7" y="3333992"/>
            <a:ext cx="3770494" cy="29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7C0BF3-A2FF-1AF4-1A17-583BF188C5F8}"/>
              </a:ext>
            </a:extLst>
          </p:cNvPr>
          <p:cNvSpPr/>
          <p:nvPr/>
        </p:nvSpPr>
        <p:spPr>
          <a:xfrm>
            <a:off x="5295021" y="4338083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4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0,403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6174E2C9-E017-A0DE-549D-0CF85C444991}"/>
              </a:ext>
            </a:extLst>
          </p:cNvPr>
          <p:cNvSpPr/>
          <p:nvPr/>
        </p:nvSpPr>
        <p:spPr>
          <a:xfrm>
            <a:off x="4511250" y="4513810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9C3926E-6F6C-6695-ABCC-85FEE0F5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7" y="558771"/>
            <a:ext cx="7458635" cy="266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8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16BA85-863B-B766-F082-F7B729FB75F5}"/>
              </a:ext>
            </a:extLst>
          </p:cNvPr>
          <p:cNvSpPr/>
          <p:nvPr/>
        </p:nvSpPr>
        <p:spPr>
          <a:xfrm>
            <a:off x="488272" y="470517"/>
            <a:ext cx="11230252" cy="58947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D72A0C-75FA-B371-98C2-2EE61291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91305DF-B50D-8523-E4B8-3DAE4C0D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8" y="3498543"/>
            <a:ext cx="4795059" cy="26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CFA890-EA3F-CF39-DAB2-061BF920D8BC}"/>
              </a:ext>
            </a:extLst>
          </p:cNvPr>
          <p:cNvSpPr/>
          <p:nvPr/>
        </p:nvSpPr>
        <p:spPr>
          <a:xfrm>
            <a:off x="6360848" y="4292985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5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0,365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2A3AE1A6-CB32-7866-EBAF-038AEBE0F829}"/>
              </a:ext>
            </a:extLst>
          </p:cNvPr>
          <p:cNvSpPr/>
          <p:nvPr/>
        </p:nvSpPr>
        <p:spPr>
          <a:xfrm>
            <a:off x="5577077" y="4468712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6AF03A4E-11DB-89BA-9A7D-B4D8100EF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8" y="574714"/>
            <a:ext cx="7638156" cy="28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2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61E686-15D7-DEC5-047E-CA9A691D81EC}"/>
              </a:ext>
            </a:extLst>
          </p:cNvPr>
          <p:cNvSpPr/>
          <p:nvPr/>
        </p:nvSpPr>
        <p:spPr>
          <a:xfrm>
            <a:off x="488272" y="437489"/>
            <a:ext cx="11230252" cy="58947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006078-BAB6-E5DE-2952-9167A2C4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1EF0BD-CA9A-9F7E-3549-993C6420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2" y="858712"/>
            <a:ext cx="4867554" cy="53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65EBAEA-65E2-361C-44E0-488B3F3DF5BA}"/>
              </a:ext>
            </a:extLst>
          </p:cNvPr>
          <p:cNvSpPr txBox="1"/>
          <p:nvPr/>
        </p:nvSpPr>
        <p:spPr>
          <a:xfrm>
            <a:off x="524483" y="437489"/>
            <a:ext cx="5317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.2) Méthode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elbow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fr-F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0EA6DA4-3163-F03D-5CE2-E0B1A9FF9ECE}"/>
              </a:ext>
            </a:extLst>
          </p:cNvPr>
          <p:cNvSpPr txBox="1"/>
          <p:nvPr/>
        </p:nvSpPr>
        <p:spPr>
          <a:xfrm>
            <a:off x="5712509" y="463435"/>
            <a:ext cx="4488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.3) La projection des segments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BFDDDF-2F85-6547-4DAB-1B0098A8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88" y="908485"/>
            <a:ext cx="5354161" cy="524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3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4AB32-65D9-CC22-2D61-653E61E2B170}"/>
              </a:ext>
            </a:extLst>
          </p:cNvPr>
          <p:cNvSpPr/>
          <p:nvPr/>
        </p:nvSpPr>
        <p:spPr>
          <a:xfrm>
            <a:off x="470517" y="470517"/>
            <a:ext cx="11265763" cy="59302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E6894B-985C-C327-E087-A0D423B0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18D324-5236-654D-0899-DF3510C99166}"/>
              </a:ext>
            </a:extLst>
          </p:cNvPr>
          <p:cNvSpPr txBox="1"/>
          <p:nvPr/>
        </p:nvSpPr>
        <p:spPr>
          <a:xfrm>
            <a:off x="543809" y="490789"/>
            <a:ext cx="680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3.4) La répartition des clients par des clusters : RFM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DF52E7-EDF0-A131-D310-E8FD7658CDFA}"/>
              </a:ext>
            </a:extLst>
          </p:cNvPr>
          <p:cNvSpPr txBox="1"/>
          <p:nvPr/>
        </p:nvSpPr>
        <p:spPr>
          <a:xfrm>
            <a:off x="696685" y="4609863"/>
            <a:ext cx="105000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gold </a:t>
            </a:r>
            <a:r>
              <a:rPr lang="fr-FR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34079 clients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dernière année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Réal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25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comme le cluster ‘’.Orange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Orange: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 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45135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les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4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131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25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2330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plus qu'une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332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62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soit le double des clients des cluster ‘gold et ‘Orange'. Les achats des clients du cluster ‘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' remontent à plus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de 7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en moyenne. C'est clients sont fidèles.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5222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une seule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les 7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mais qui ont dépensé en moyenne beaucoup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813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152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DECA2-2FB2-3F4C-0222-02567F926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0" y="1012521"/>
            <a:ext cx="5724038" cy="34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BDFD3F-66C2-9702-2834-E0570657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92" y="1012522"/>
            <a:ext cx="5219397" cy="34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0025A9-EB11-1C79-C9EA-BABCCD2FAC36}"/>
              </a:ext>
            </a:extLst>
          </p:cNvPr>
          <p:cNvSpPr/>
          <p:nvPr/>
        </p:nvSpPr>
        <p:spPr>
          <a:xfrm>
            <a:off x="488272" y="479394"/>
            <a:ext cx="11221375" cy="590365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728E571-403E-E623-58C2-65986DCE1D0A}"/>
              </a:ext>
            </a:extLst>
          </p:cNvPr>
          <p:cNvSpPr txBox="1">
            <a:spLocks/>
          </p:cNvSpPr>
          <p:nvPr/>
        </p:nvSpPr>
        <p:spPr>
          <a:xfrm>
            <a:off x="767089" y="1637864"/>
            <a:ext cx="7805663" cy="333223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Problématique</a:t>
            </a:r>
          </a:p>
          <a:p>
            <a:pPr algn="l"/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Préparation des données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sz="2500" b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99DC25-50A4-BBBF-F317-595FB06CF683}"/>
              </a:ext>
            </a:extLst>
          </p:cNvPr>
          <p:cNvGrpSpPr/>
          <p:nvPr/>
        </p:nvGrpSpPr>
        <p:grpSpPr>
          <a:xfrm>
            <a:off x="7663898" y="644220"/>
            <a:ext cx="3092705" cy="2862460"/>
            <a:chOff x="516888" y="1666240"/>
            <a:chExt cx="3625852" cy="3687841"/>
          </a:xfrm>
        </p:grpSpPr>
        <p:sp>
          <p:nvSpPr>
            <p:cNvPr id="7" name="Arc plein 6">
              <a:extLst>
                <a:ext uri="{FF2B5EF4-FFF2-40B4-BE49-F238E27FC236}">
                  <a16:creationId xmlns:a16="http://schemas.microsoft.com/office/drawing/2014/main" id="{2C5E3D7A-842D-68B7-B624-054001C9AB69}"/>
                </a:ext>
              </a:extLst>
            </p:cNvPr>
            <p:cNvSpPr/>
            <p:nvPr/>
          </p:nvSpPr>
          <p:spPr>
            <a:xfrm rot="16200000">
              <a:off x="629920" y="1684020"/>
              <a:ext cx="3449320" cy="3576320"/>
            </a:xfrm>
            <a:prstGeom prst="blockArc">
              <a:avLst>
                <a:gd name="adj1" fmla="val 16250256"/>
                <a:gd name="adj2" fmla="val 0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Arc plein 7">
              <a:extLst>
                <a:ext uri="{FF2B5EF4-FFF2-40B4-BE49-F238E27FC236}">
                  <a16:creationId xmlns:a16="http://schemas.microsoft.com/office/drawing/2014/main" id="{1B622732-A9F8-C6E9-5D21-1F45F3B1C5AA}"/>
                </a:ext>
              </a:extLst>
            </p:cNvPr>
            <p:cNvSpPr/>
            <p:nvPr/>
          </p:nvSpPr>
          <p:spPr>
            <a:xfrm rot="5400000">
              <a:off x="572768" y="1711721"/>
              <a:ext cx="3464560" cy="3576320"/>
            </a:xfrm>
            <a:prstGeom prst="blockArc">
              <a:avLst>
                <a:gd name="adj1" fmla="val 16308214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" name="Arc plein 8">
              <a:extLst>
                <a:ext uri="{FF2B5EF4-FFF2-40B4-BE49-F238E27FC236}">
                  <a16:creationId xmlns:a16="http://schemas.microsoft.com/office/drawing/2014/main" id="{0C89F91B-4DC6-7E44-1218-214514506776}"/>
                </a:ext>
              </a:extLst>
            </p:cNvPr>
            <p:cNvSpPr/>
            <p:nvPr/>
          </p:nvSpPr>
          <p:spPr>
            <a:xfrm rot="10800000">
              <a:off x="571501" y="1666240"/>
              <a:ext cx="3464560" cy="3576320"/>
            </a:xfrm>
            <a:prstGeom prst="blockArc">
              <a:avLst>
                <a:gd name="adj1" fmla="val 16171801"/>
                <a:gd name="adj2" fmla="val 0"/>
                <a:gd name="adj3" fmla="val 25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Arc plein 9">
              <a:extLst>
                <a:ext uri="{FF2B5EF4-FFF2-40B4-BE49-F238E27FC236}">
                  <a16:creationId xmlns:a16="http://schemas.microsoft.com/office/drawing/2014/main" id="{E9EA7495-08CE-5CBF-42D2-B3119F58246C}"/>
                </a:ext>
              </a:extLst>
            </p:cNvPr>
            <p:cNvSpPr/>
            <p:nvPr/>
          </p:nvSpPr>
          <p:spPr>
            <a:xfrm>
              <a:off x="735026" y="1777761"/>
              <a:ext cx="3347720" cy="3576320"/>
            </a:xfrm>
            <a:prstGeom prst="blockArc">
              <a:avLst>
                <a:gd name="adj1" fmla="val 17630817"/>
                <a:gd name="adj2" fmla="val 0"/>
                <a:gd name="adj3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8B57088-672B-5A10-7113-86E753927B1D}"/>
                </a:ext>
              </a:extLst>
            </p:cNvPr>
            <p:cNvGrpSpPr/>
            <p:nvPr/>
          </p:nvGrpSpPr>
          <p:grpSpPr>
            <a:xfrm>
              <a:off x="1158240" y="3870960"/>
              <a:ext cx="193040" cy="152400"/>
              <a:chOff x="6776720" y="3718560"/>
              <a:chExt cx="193040" cy="152400"/>
            </a:xfrm>
          </p:grpSpPr>
          <p:sp>
            <p:nvSpPr>
              <p:cNvPr id="132" name="Rectangle : coins arrondis 131">
                <a:extLst>
                  <a:ext uri="{FF2B5EF4-FFF2-40B4-BE49-F238E27FC236}">
                    <a16:creationId xmlns:a16="http://schemas.microsoft.com/office/drawing/2014/main" id="{F02BED9A-B49E-FA67-6112-A02E71E55458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33" name="Ellipse 132">
                <a:extLst>
                  <a:ext uri="{FF2B5EF4-FFF2-40B4-BE49-F238E27FC236}">
                    <a16:creationId xmlns:a16="http://schemas.microsoft.com/office/drawing/2014/main" id="{41AEC77A-4235-220D-E12B-F57E1947BA00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EC872B1-029D-C418-6FDC-521F62AB1C9F}"/>
                </a:ext>
              </a:extLst>
            </p:cNvPr>
            <p:cNvGrpSpPr/>
            <p:nvPr/>
          </p:nvGrpSpPr>
          <p:grpSpPr>
            <a:xfrm>
              <a:off x="812800" y="3698240"/>
              <a:ext cx="193040" cy="152400"/>
              <a:chOff x="6776720" y="3718560"/>
              <a:chExt cx="193040" cy="152400"/>
            </a:xfrm>
          </p:grpSpPr>
          <p:sp>
            <p:nvSpPr>
              <p:cNvPr id="130" name="Rectangle : coins arrondis 129">
                <a:extLst>
                  <a:ext uri="{FF2B5EF4-FFF2-40B4-BE49-F238E27FC236}">
                    <a16:creationId xmlns:a16="http://schemas.microsoft.com/office/drawing/2014/main" id="{A8B2341D-18F7-792B-4E2F-14520797ABF2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578799CE-88D7-36EE-C1B3-A58AFCF8D2F7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49F6E21-ABC7-B59B-8B71-5CCD0F03A99A}"/>
                </a:ext>
              </a:extLst>
            </p:cNvPr>
            <p:cNvGrpSpPr/>
            <p:nvPr/>
          </p:nvGrpSpPr>
          <p:grpSpPr>
            <a:xfrm>
              <a:off x="1076960" y="3545840"/>
              <a:ext cx="193040" cy="152400"/>
              <a:chOff x="6776720" y="3718560"/>
              <a:chExt cx="193040" cy="152400"/>
            </a:xfrm>
          </p:grpSpPr>
          <p:sp>
            <p:nvSpPr>
              <p:cNvPr id="128" name="Rectangle : coins arrondis 127">
                <a:extLst>
                  <a:ext uri="{FF2B5EF4-FFF2-40B4-BE49-F238E27FC236}">
                    <a16:creationId xmlns:a16="http://schemas.microsoft.com/office/drawing/2014/main" id="{43370FD3-4CEE-25DF-D295-B3F03ECC0719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EC679E53-3993-E3C6-EC50-F3BBBF3FF77C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002F466-4698-DA6A-823E-F92B2421FD9C}"/>
                </a:ext>
              </a:extLst>
            </p:cNvPr>
            <p:cNvGrpSpPr/>
            <p:nvPr/>
          </p:nvGrpSpPr>
          <p:grpSpPr>
            <a:xfrm>
              <a:off x="944880" y="4084320"/>
              <a:ext cx="193040" cy="152400"/>
              <a:chOff x="6776720" y="3718560"/>
              <a:chExt cx="193040" cy="152400"/>
            </a:xfrm>
          </p:grpSpPr>
          <p:sp>
            <p:nvSpPr>
              <p:cNvPr id="126" name="Rectangle : coins arrondis 125">
                <a:extLst>
                  <a:ext uri="{FF2B5EF4-FFF2-40B4-BE49-F238E27FC236}">
                    <a16:creationId xmlns:a16="http://schemas.microsoft.com/office/drawing/2014/main" id="{5F9C231B-6689-9254-8555-4C79278E1AA6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AD8B5E03-9EF5-2AB9-DC61-C9A7C11D73F8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8CDD05A-2A26-1FDC-B209-6879C4D6E50A}"/>
                </a:ext>
              </a:extLst>
            </p:cNvPr>
            <p:cNvGrpSpPr/>
            <p:nvPr/>
          </p:nvGrpSpPr>
          <p:grpSpPr>
            <a:xfrm>
              <a:off x="1371600" y="4175760"/>
              <a:ext cx="193040" cy="152400"/>
              <a:chOff x="6776720" y="3718560"/>
              <a:chExt cx="193040" cy="152400"/>
            </a:xfrm>
          </p:grpSpPr>
          <p:sp>
            <p:nvSpPr>
              <p:cNvPr id="124" name="Rectangle : coins arrondis 123">
                <a:extLst>
                  <a:ext uri="{FF2B5EF4-FFF2-40B4-BE49-F238E27FC236}">
                    <a16:creationId xmlns:a16="http://schemas.microsoft.com/office/drawing/2014/main" id="{47C2FA70-0284-B2A4-C042-83C42E67BA9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E47BFA4C-B2F6-6DFA-5BB2-E3FFE0E683C1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E004046-CA87-C915-A854-6D8BCD09517E}"/>
                </a:ext>
              </a:extLst>
            </p:cNvPr>
            <p:cNvGrpSpPr/>
            <p:nvPr/>
          </p:nvGrpSpPr>
          <p:grpSpPr>
            <a:xfrm>
              <a:off x="1168400" y="4450080"/>
              <a:ext cx="193040" cy="152400"/>
              <a:chOff x="6776720" y="3718560"/>
              <a:chExt cx="193040" cy="152400"/>
            </a:xfrm>
          </p:grpSpPr>
          <p:sp>
            <p:nvSpPr>
              <p:cNvPr id="122" name="Rectangle : coins arrondis 121">
                <a:extLst>
                  <a:ext uri="{FF2B5EF4-FFF2-40B4-BE49-F238E27FC236}">
                    <a16:creationId xmlns:a16="http://schemas.microsoft.com/office/drawing/2014/main" id="{B8DEF876-AFA2-B65B-6065-22E66A78F3D0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F44CB504-E602-5896-AA6F-4CBD3CB9C811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E30121D-0186-886A-A84F-768AA539E71D}"/>
                </a:ext>
              </a:extLst>
            </p:cNvPr>
            <p:cNvGrpSpPr/>
            <p:nvPr/>
          </p:nvGrpSpPr>
          <p:grpSpPr>
            <a:xfrm>
              <a:off x="1696720" y="4389120"/>
              <a:ext cx="193040" cy="152400"/>
              <a:chOff x="6776720" y="3718560"/>
              <a:chExt cx="193040" cy="152400"/>
            </a:xfrm>
          </p:grpSpPr>
          <p:sp>
            <p:nvSpPr>
              <p:cNvPr id="120" name="Rectangle : coins arrondis 119">
                <a:extLst>
                  <a:ext uri="{FF2B5EF4-FFF2-40B4-BE49-F238E27FC236}">
                    <a16:creationId xmlns:a16="http://schemas.microsoft.com/office/drawing/2014/main" id="{B9305600-129C-140A-ECB3-2052F4338711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B93398CB-7825-75EF-4199-111D51CD82AD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3C8CD41-B0D7-4505-E043-96C2BA684678}"/>
                </a:ext>
              </a:extLst>
            </p:cNvPr>
            <p:cNvGrpSpPr/>
            <p:nvPr/>
          </p:nvGrpSpPr>
          <p:grpSpPr>
            <a:xfrm>
              <a:off x="1493520" y="4653280"/>
              <a:ext cx="193040" cy="152400"/>
              <a:chOff x="6776720" y="3718560"/>
              <a:chExt cx="193040" cy="152400"/>
            </a:xfrm>
          </p:grpSpPr>
          <p:sp>
            <p:nvSpPr>
              <p:cNvPr id="118" name="Rectangle : coins arrondis 117">
                <a:extLst>
                  <a:ext uri="{FF2B5EF4-FFF2-40B4-BE49-F238E27FC236}">
                    <a16:creationId xmlns:a16="http://schemas.microsoft.com/office/drawing/2014/main" id="{233381EC-AFE3-AFFF-E283-02C6537B8506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DEFF9699-9A33-1C0B-AEBA-BE7A55E2E3EA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241E2EB3-68DD-B7B4-6D2B-067B8F1BBC31}"/>
                </a:ext>
              </a:extLst>
            </p:cNvPr>
            <p:cNvGrpSpPr/>
            <p:nvPr/>
          </p:nvGrpSpPr>
          <p:grpSpPr>
            <a:xfrm>
              <a:off x="2011680" y="4511040"/>
              <a:ext cx="193040" cy="152400"/>
              <a:chOff x="6776720" y="3718560"/>
              <a:chExt cx="193040" cy="152400"/>
            </a:xfrm>
          </p:grpSpPr>
          <p:sp>
            <p:nvSpPr>
              <p:cNvPr id="116" name="Rectangle : coins arrondis 115">
                <a:extLst>
                  <a:ext uri="{FF2B5EF4-FFF2-40B4-BE49-F238E27FC236}">
                    <a16:creationId xmlns:a16="http://schemas.microsoft.com/office/drawing/2014/main" id="{54C60FA4-0F9E-4807-5495-D0211E3FC2B0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A7805099-39D8-03CC-6AC7-DAB86EE6DA14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A95E25D-7358-4378-E77D-C16989994C85}"/>
                </a:ext>
              </a:extLst>
            </p:cNvPr>
            <p:cNvGrpSpPr/>
            <p:nvPr/>
          </p:nvGrpSpPr>
          <p:grpSpPr>
            <a:xfrm>
              <a:off x="1757680" y="4815840"/>
              <a:ext cx="193040" cy="152400"/>
              <a:chOff x="6776720" y="3718560"/>
              <a:chExt cx="193040" cy="152400"/>
            </a:xfrm>
          </p:grpSpPr>
          <p:sp>
            <p:nvSpPr>
              <p:cNvPr id="114" name="Rectangle : coins arrondis 113">
                <a:extLst>
                  <a:ext uri="{FF2B5EF4-FFF2-40B4-BE49-F238E27FC236}">
                    <a16:creationId xmlns:a16="http://schemas.microsoft.com/office/drawing/2014/main" id="{3100EB34-62F7-12F0-FE37-7B41FB5E9AF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E7BF5415-4CE5-0CFD-40FA-12B0BD91C877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55511594-81F3-0553-A040-7D0069211EB1}"/>
                </a:ext>
              </a:extLst>
            </p:cNvPr>
            <p:cNvGrpSpPr/>
            <p:nvPr/>
          </p:nvGrpSpPr>
          <p:grpSpPr>
            <a:xfrm>
              <a:off x="3810000" y="3708400"/>
              <a:ext cx="193040" cy="152400"/>
              <a:chOff x="6776720" y="3718560"/>
              <a:chExt cx="193040" cy="152400"/>
            </a:xfrm>
          </p:grpSpPr>
          <p:sp>
            <p:nvSpPr>
              <p:cNvPr id="112" name="Rectangle : coins arrondis 111">
                <a:extLst>
                  <a:ext uri="{FF2B5EF4-FFF2-40B4-BE49-F238E27FC236}">
                    <a16:creationId xmlns:a16="http://schemas.microsoft.com/office/drawing/2014/main" id="{AD855019-1947-3A20-A516-F86682DF0B20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0EC0D54B-C447-D5B6-A52B-8411F32AF3EC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B3596A2B-9CB4-6276-A530-0BE816FFE3AE}"/>
                </a:ext>
              </a:extLst>
            </p:cNvPr>
            <p:cNvGrpSpPr/>
            <p:nvPr/>
          </p:nvGrpSpPr>
          <p:grpSpPr>
            <a:xfrm>
              <a:off x="3362960" y="3870960"/>
              <a:ext cx="193040" cy="152400"/>
              <a:chOff x="6776720" y="3718560"/>
              <a:chExt cx="193040" cy="152400"/>
            </a:xfrm>
          </p:grpSpPr>
          <p:sp>
            <p:nvSpPr>
              <p:cNvPr id="110" name="Rectangle : coins arrondis 109">
                <a:extLst>
                  <a:ext uri="{FF2B5EF4-FFF2-40B4-BE49-F238E27FC236}">
                    <a16:creationId xmlns:a16="http://schemas.microsoft.com/office/drawing/2014/main" id="{07E16BA6-181E-FF24-825C-C8E53E38F1B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09886519-92AA-F044-6D98-4A8FB5918689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1DEFF56-B297-E011-1F40-2E7736661403}"/>
                </a:ext>
              </a:extLst>
            </p:cNvPr>
            <p:cNvGrpSpPr/>
            <p:nvPr/>
          </p:nvGrpSpPr>
          <p:grpSpPr>
            <a:xfrm>
              <a:off x="3677920" y="4043680"/>
              <a:ext cx="193040" cy="152400"/>
              <a:chOff x="6776720" y="3718560"/>
              <a:chExt cx="193040" cy="152400"/>
            </a:xfrm>
          </p:grpSpPr>
          <p:sp>
            <p:nvSpPr>
              <p:cNvPr id="108" name="Rectangle : coins arrondis 107">
                <a:extLst>
                  <a:ext uri="{FF2B5EF4-FFF2-40B4-BE49-F238E27FC236}">
                    <a16:creationId xmlns:a16="http://schemas.microsoft.com/office/drawing/2014/main" id="{38E391C9-3FED-26F1-644F-E06981BA994B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FCB78F42-C3E5-114E-8558-4D6650CE5DF1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7B3C8837-9E29-0131-05FB-19B814E42E63}"/>
                </a:ext>
              </a:extLst>
            </p:cNvPr>
            <p:cNvGrpSpPr/>
            <p:nvPr/>
          </p:nvGrpSpPr>
          <p:grpSpPr>
            <a:xfrm>
              <a:off x="3495040" y="4277360"/>
              <a:ext cx="193040" cy="152400"/>
              <a:chOff x="6776720" y="3718560"/>
              <a:chExt cx="193040" cy="152400"/>
            </a:xfrm>
          </p:grpSpPr>
          <p:sp>
            <p:nvSpPr>
              <p:cNvPr id="106" name="Rectangle : coins arrondis 105">
                <a:extLst>
                  <a:ext uri="{FF2B5EF4-FFF2-40B4-BE49-F238E27FC236}">
                    <a16:creationId xmlns:a16="http://schemas.microsoft.com/office/drawing/2014/main" id="{1369BB1B-8C3A-6B39-EB02-DD5816210F19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614CDE2E-3DAF-C998-7836-E96BDDD40A0A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A8C8265-6A92-07A0-8547-4B0703987632}"/>
                </a:ext>
              </a:extLst>
            </p:cNvPr>
            <p:cNvGrpSpPr/>
            <p:nvPr/>
          </p:nvGrpSpPr>
          <p:grpSpPr>
            <a:xfrm>
              <a:off x="3312160" y="4511040"/>
              <a:ext cx="193040" cy="152400"/>
              <a:chOff x="6776720" y="3718560"/>
              <a:chExt cx="193040" cy="152400"/>
            </a:xfrm>
          </p:grpSpPr>
          <p:sp>
            <p:nvSpPr>
              <p:cNvPr id="104" name="Rectangle : coins arrondis 103">
                <a:extLst>
                  <a:ext uri="{FF2B5EF4-FFF2-40B4-BE49-F238E27FC236}">
                    <a16:creationId xmlns:a16="http://schemas.microsoft.com/office/drawing/2014/main" id="{3B6BEFA8-F3EC-FE71-0D87-879B194D4BD2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752AB522-2405-9DFF-A63A-7571CEFD68C4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8D4064A3-603F-4635-BFB1-13876C75D0BA}"/>
                </a:ext>
              </a:extLst>
            </p:cNvPr>
            <p:cNvGrpSpPr/>
            <p:nvPr/>
          </p:nvGrpSpPr>
          <p:grpSpPr>
            <a:xfrm>
              <a:off x="3017520" y="4714240"/>
              <a:ext cx="193040" cy="152400"/>
              <a:chOff x="6776720" y="3718560"/>
              <a:chExt cx="193040" cy="152400"/>
            </a:xfrm>
          </p:grpSpPr>
          <p:sp>
            <p:nvSpPr>
              <p:cNvPr id="102" name="Rectangle : coins arrondis 101">
                <a:extLst>
                  <a:ext uri="{FF2B5EF4-FFF2-40B4-BE49-F238E27FC236}">
                    <a16:creationId xmlns:a16="http://schemas.microsoft.com/office/drawing/2014/main" id="{70200417-68C2-2DE6-999F-2A69F44FFE6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4FCFF09A-7A11-4127-70C6-ECDCE9E1E616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CD1C12BF-DAC8-FEE2-869C-8D07886B95C5}"/>
                </a:ext>
              </a:extLst>
            </p:cNvPr>
            <p:cNvGrpSpPr/>
            <p:nvPr/>
          </p:nvGrpSpPr>
          <p:grpSpPr>
            <a:xfrm>
              <a:off x="2651760" y="4907280"/>
              <a:ext cx="193040" cy="152400"/>
              <a:chOff x="6776720" y="3718560"/>
              <a:chExt cx="193040" cy="152400"/>
            </a:xfrm>
          </p:grpSpPr>
          <p:sp>
            <p:nvSpPr>
              <p:cNvPr id="100" name="Rectangle : coins arrondis 99">
                <a:extLst>
                  <a:ext uri="{FF2B5EF4-FFF2-40B4-BE49-F238E27FC236}">
                    <a16:creationId xmlns:a16="http://schemas.microsoft.com/office/drawing/2014/main" id="{1BF0B36E-6243-6CD0-726C-D7EE57EE061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F6A45368-F544-735F-1BAD-CDE813549A4F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D5F01D4-B7D3-51D8-6DD5-02CC8DA47D01}"/>
                </a:ext>
              </a:extLst>
            </p:cNvPr>
            <p:cNvGrpSpPr/>
            <p:nvPr/>
          </p:nvGrpSpPr>
          <p:grpSpPr>
            <a:xfrm>
              <a:off x="3149600" y="4124960"/>
              <a:ext cx="193040" cy="152400"/>
              <a:chOff x="6776720" y="3718560"/>
              <a:chExt cx="193040" cy="152400"/>
            </a:xfrm>
          </p:grpSpPr>
          <p:sp>
            <p:nvSpPr>
              <p:cNvPr id="98" name="Rectangle : coins arrondis 97">
                <a:extLst>
                  <a:ext uri="{FF2B5EF4-FFF2-40B4-BE49-F238E27FC236}">
                    <a16:creationId xmlns:a16="http://schemas.microsoft.com/office/drawing/2014/main" id="{8C495C51-590A-D22B-958B-A8052ABD9C12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245FA397-C36C-C2AA-4B7F-3F1076820FAE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512F1DDA-0B83-D239-15E0-F1D7C4408EE4}"/>
                </a:ext>
              </a:extLst>
            </p:cNvPr>
            <p:cNvGrpSpPr/>
            <p:nvPr/>
          </p:nvGrpSpPr>
          <p:grpSpPr>
            <a:xfrm>
              <a:off x="2865120" y="4409440"/>
              <a:ext cx="193040" cy="152400"/>
              <a:chOff x="6776720" y="3718560"/>
              <a:chExt cx="193040" cy="152400"/>
            </a:xfrm>
          </p:grpSpPr>
          <p:sp>
            <p:nvSpPr>
              <p:cNvPr id="96" name="Rectangle : coins arrondis 95">
                <a:extLst>
                  <a:ext uri="{FF2B5EF4-FFF2-40B4-BE49-F238E27FC236}">
                    <a16:creationId xmlns:a16="http://schemas.microsoft.com/office/drawing/2014/main" id="{5CE67F2A-90A8-9448-6920-4F7B5BA20413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03B3D8DB-AB15-B281-83B0-ACADA4EA3773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C0F0174E-C29C-3759-49A1-3E73C7FE82F0}"/>
                </a:ext>
              </a:extLst>
            </p:cNvPr>
            <p:cNvGrpSpPr/>
            <p:nvPr/>
          </p:nvGrpSpPr>
          <p:grpSpPr>
            <a:xfrm>
              <a:off x="2529840" y="4511040"/>
              <a:ext cx="193040" cy="152400"/>
              <a:chOff x="6776720" y="3718560"/>
              <a:chExt cx="193040" cy="152400"/>
            </a:xfrm>
          </p:grpSpPr>
          <p:sp>
            <p:nvSpPr>
              <p:cNvPr id="94" name="Rectangle : coins arrondis 93">
                <a:extLst>
                  <a:ext uri="{FF2B5EF4-FFF2-40B4-BE49-F238E27FC236}">
                    <a16:creationId xmlns:a16="http://schemas.microsoft.com/office/drawing/2014/main" id="{1DCBADC7-AEE2-B547-2123-7CC0A19B617E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864BADF1-4F8C-7BE9-E21C-C7D2A1DDBF6E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E3D58484-85DF-67D8-8048-F6917A1BCD16}"/>
                </a:ext>
              </a:extLst>
            </p:cNvPr>
            <p:cNvGrpSpPr/>
            <p:nvPr/>
          </p:nvGrpSpPr>
          <p:grpSpPr>
            <a:xfrm>
              <a:off x="3759200" y="3149600"/>
              <a:ext cx="193040" cy="152400"/>
              <a:chOff x="6776720" y="3718560"/>
              <a:chExt cx="193040" cy="152400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52535B08-B0FB-8950-20C2-98CDC4C9741A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BBDA2FE8-2CE3-9850-3DA8-8D8724734A42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15A9EDBC-6C15-D1C8-29C3-71EEA0941A0F}"/>
                </a:ext>
              </a:extLst>
            </p:cNvPr>
            <p:cNvGrpSpPr/>
            <p:nvPr/>
          </p:nvGrpSpPr>
          <p:grpSpPr>
            <a:xfrm>
              <a:off x="3352800" y="3302000"/>
              <a:ext cx="193040" cy="152400"/>
              <a:chOff x="6776720" y="3718560"/>
              <a:chExt cx="193040" cy="152400"/>
            </a:xfrm>
          </p:grpSpPr>
          <p:sp>
            <p:nvSpPr>
              <p:cNvPr id="90" name="Rectangle : coins arrondis 89">
                <a:extLst>
                  <a:ext uri="{FF2B5EF4-FFF2-40B4-BE49-F238E27FC236}">
                    <a16:creationId xmlns:a16="http://schemas.microsoft.com/office/drawing/2014/main" id="{DD865FD7-069F-A30D-FDFE-D051F593671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D1B09AAC-CCA0-3EB0-673B-063D08CEE6BD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B9D2FCE8-4EA9-6B9E-3D87-1ADB33505434}"/>
                </a:ext>
              </a:extLst>
            </p:cNvPr>
            <p:cNvGrpSpPr/>
            <p:nvPr/>
          </p:nvGrpSpPr>
          <p:grpSpPr>
            <a:xfrm>
              <a:off x="3698240" y="2814320"/>
              <a:ext cx="193040" cy="152400"/>
              <a:chOff x="6776720" y="3718560"/>
              <a:chExt cx="193040" cy="152400"/>
            </a:xfrm>
          </p:grpSpPr>
          <p:sp>
            <p:nvSpPr>
              <p:cNvPr id="88" name="Rectangle : coins arrondis 87">
                <a:extLst>
                  <a:ext uri="{FF2B5EF4-FFF2-40B4-BE49-F238E27FC236}">
                    <a16:creationId xmlns:a16="http://schemas.microsoft.com/office/drawing/2014/main" id="{45432233-7976-EA1E-FB86-AF027948744A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2DCCF0F8-6658-10E7-50C5-D89E8E157328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D5F3A6A-D96E-6D5F-60FC-3F1B303E4722}"/>
                </a:ext>
              </a:extLst>
            </p:cNvPr>
            <p:cNvGrpSpPr/>
            <p:nvPr/>
          </p:nvGrpSpPr>
          <p:grpSpPr>
            <a:xfrm>
              <a:off x="3373120" y="2987040"/>
              <a:ext cx="193040" cy="152400"/>
              <a:chOff x="6776720" y="3718560"/>
              <a:chExt cx="193040" cy="152400"/>
            </a:xfrm>
          </p:grpSpPr>
          <p:sp>
            <p:nvSpPr>
              <p:cNvPr id="86" name="Rectangle : coins arrondis 85">
                <a:extLst>
                  <a:ext uri="{FF2B5EF4-FFF2-40B4-BE49-F238E27FC236}">
                    <a16:creationId xmlns:a16="http://schemas.microsoft.com/office/drawing/2014/main" id="{13CAC285-03AD-C905-1853-26F106077B7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14D8BEBE-173C-DB85-71EF-E79C7562AE46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52B22BBC-AE23-615F-ACF3-064BA4419F73}"/>
                </a:ext>
              </a:extLst>
            </p:cNvPr>
            <p:cNvGrpSpPr/>
            <p:nvPr/>
          </p:nvGrpSpPr>
          <p:grpSpPr>
            <a:xfrm>
              <a:off x="3464560" y="2479040"/>
              <a:ext cx="193040" cy="152400"/>
              <a:chOff x="6776720" y="3718560"/>
              <a:chExt cx="193040" cy="152400"/>
            </a:xfrm>
          </p:grpSpPr>
          <p:sp>
            <p:nvSpPr>
              <p:cNvPr id="84" name="Rectangle : coins arrondis 83">
                <a:extLst>
                  <a:ext uri="{FF2B5EF4-FFF2-40B4-BE49-F238E27FC236}">
                    <a16:creationId xmlns:a16="http://schemas.microsoft.com/office/drawing/2014/main" id="{BCBAB075-A037-6B34-6CD2-956444CEA209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77E198EF-7718-11AF-072C-75F7D0DC853E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0ACD4269-FD71-AB45-D914-481C0D64F36B}"/>
                </a:ext>
              </a:extLst>
            </p:cNvPr>
            <p:cNvGrpSpPr/>
            <p:nvPr/>
          </p:nvGrpSpPr>
          <p:grpSpPr>
            <a:xfrm>
              <a:off x="3190240" y="2174240"/>
              <a:ext cx="193040" cy="152400"/>
              <a:chOff x="6776720" y="3718560"/>
              <a:chExt cx="193040" cy="152400"/>
            </a:xfrm>
          </p:grpSpPr>
          <p:sp>
            <p:nvSpPr>
              <p:cNvPr id="82" name="Rectangle : coins arrondis 81">
                <a:extLst>
                  <a:ext uri="{FF2B5EF4-FFF2-40B4-BE49-F238E27FC236}">
                    <a16:creationId xmlns:a16="http://schemas.microsoft.com/office/drawing/2014/main" id="{E67C54DC-3ACB-1533-078E-813D7EFDE939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615C790D-C625-E91C-891E-C74507884A72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91E3D-CC40-FEA8-35EB-4C5E1E6FD892}"/>
                </a:ext>
              </a:extLst>
            </p:cNvPr>
            <p:cNvGrpSpPr/>
            <p:nvPr/>
          </p:nvGrpSpPr>
          <p:grpSpPr>
            <a:xfrm>
              <a:off x="3180080" y="2661920"/>
              <a:ext cx="193040" cy="152400"/>
              <a:chOff x="6776720" y="3718560"/>
              <a:chExt cx="193040" cy="152400"/>
            </a:xfrm>
          </p:grpSpPr>
          <p:sp>
            <p:nvSpPr>
              <p:cNvPr id="80" name="Rectangle : coins arrondis 79">
                <a:extLst>
                  <a:ext uri="{FF2B5EF4-FFF2-40B4-BE49-F238E27FC236}">
                    <a16:creationId xmlns:a16="http://schemas.microsoft.com/office/drawing/2014/main" id="{3E1953E5-2C0C-2ECA-2095-686828D31828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A58A83EA-3764-7381-E4BB-D13B35EA51DE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554D10C-7A3C-4B64-E230-31A88CCBFB8F}"/>
                </a:ext>
              </a:extLst>
            </p:cNvPr>
            <p:cNvGrpSpPr/>
            <p:nvPr/>
          </p:nvGrpSpPr>
          <p:grpSpPr>
            <a:xfrm>
              <a:off x="2987040" y="2336800"/>
              <a:ext cx="193040" cy="152400"/>
              <a:chOff x="6776720" y="3718560"/>
              <a:chExt cx="193040" cy="152400"/>
            </a:xfrm>
          </p:grpSpPr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6E698171-376F-AD2D-47E4-E0CDCA737F52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A746449C-5080-A149-7665-705AB74AF5AA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6BF98B33-1242-79FE-7699-C06C2AEB451C}"/>
                </a:ext>
              </a:extLst>
            </p:cNvPr>
            <p:cNvGrpSpPr/>
            <p:nvPr/>
          </p:nvGrpSpPr>
          <p:grpSpPr>
            <a:xfrm>
              <a:off x="2773680" y="1981200"/>
              <a:ext cx="193040" cy="152400"/>
              <a:chOff x="6776720" y="3718560"/>
              <a:chExt cx="193040" cy="152400"/>
            </a:xfrm>
          </p:grpSpPr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0FD67A52-86FC-AAEB-F405-0E5385F9BBCC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28AFB604-2EC9-C59A-E0FE-194F7A54972C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B5B4D178-958B-FA34-7211-F548088B2918}"/>
                </a:ext>
              </a:extLst>
            </p:cNvPr>
            <p:cNvGrpSpPr/>
            <p:nvPr/>
          </p:nvGrpSpPr>
          <p:grpSpPr>
            <a:xfrm>
              <a:off x="2562859" y="2274842"/>
              <a:ext cx="193040" cy="152400"/>
              <a:chOff x="6776720" y="3718560"/>
              <a:chExt cx="193040" cy="152400"/>
            </a:xfrm>
          </p:grpSpPr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CEB5A2D8-CB3D-2AF0-ACD3-410B12B1AAE5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A7FE27B1-A061-C93B-A9DD-DBEA2D7FBA05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D320CEE1-30A6-74AE-B35D-0F49AB5EBBF9}"/>
                </a:ext>
              </a:extLst>
            </p:cNvPr>
            <p:cNvGrpSpPr/>
            <p:nvPr/>
          </p:nvGrpSpPr>
          <p:grpSpPr>
            <a:xfrm>
              <a:off x="2407920" y="1960880"/>
              <a:ext cx="193040" cy="152400"/>
              <a:chOff x="6776720" y="3718560"/>
              <a:chExt cx="193040" cy="152400"/>
            </a:xfrm>
          </p:grpSpPr>
          <p:sp>
            <p:nvSpPr>
              <p:cNvPr id="72" name="Rectangle : coins arrondis 71">
                <a:extLst>
                  <a:ext uri="{FF2B5EF4-FFF2-40B4-BE49-F238E27FC236}">
                    <a16:creationId xmlns:a16="http://schemas.microsoft.com/office/drawing/2014/main" id="{03A0ACFE-C53F-672A-3B90-16DFE0F0F863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3" name="Ellipse 72">
                <a:extLst>
                  <a:ext uri="{FF2B5EF4-FFF2-40B4-BE49-F238E27FC236}">
                    <a16:creationId xmlns:a16="http://schemas.microsoft.com/office/drawing/2014/main" id="{5F092A3D-B43A-2504-C4E2-9E30E272A679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6ED9A7C1-7AB9-E93B-FBD2-8EB69C5F3A66}"/>
                </a:ext>
              </a:extLst>
            </p:cNvPr>
            <p:cNvGrpSpPr/>
            <p:nvPr/>
          </p:nvGrpSpPr>
          <p:grpSpPr>
            <a:xfrm>
              <a:off x="1930400" y="1960880"/>
              <a:ext cx="193040" cy="152400"/>
              <a:chOff x="6776720" y="3718560"/>
              <a:chExt cx="193040" cy="152400"/>
            </a:xfrm>
          </p:grpSpPr>
          <p:sp>
            <p:nvSpPr>
              <p:cNvPr id="70" name="Rectangle : coins arrondis 69">
                <a:extLst>
                  <a:ext uri="{FF2B5EF4-FFF2-40B4-BE49-F238E27FC236}">
                    <a16:creationId xmlns:a16="http://schemas.microsoft.com/office/drawing/2014/main" id="{C590BDB1-FFF1-14ED-7382-4C7ACE2F7723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D8C61877-E7B4-EBF6-EB36-563FCE9612EF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A598B468-E7E8-EA60-5419-9EA4A2C648C5}"/>
                </a:ext>
              </a:extLst>
            </p:cNvPr>
            <p:cNvGrpSpPr/>
            <p:nvPr/>
          </p:nvGrpSpPr>
          <p:grpSpPr>
            <a:xfrm>
              <a:off x="2052320" y="2286000"/>
              <a:ext cx="193040" cy="152400"/>
              <a:chOff x="6776720" y="3718560"/>
              <a:chExt cx="193040" cy="152400"/>
            </a:xfrm>
          </p:grpSpPr>
          <p:sp>
            <p:nvSpPr>
              <p:cNvPr id="68" name="Rectangle : coins arrondis 67">
                <a:extLst>
                  <a:ext uri="{FF2B5EF4-FFF2-40B4-BE49-F238E27FC236}">
                    <a16:creationId xmlns:a16="http://schemas.microsoft.com/office/drawing/2014/main" id="{5AA17074-83DA-7FB6-BDD7-32B9C6F10A14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801BF0B5-D4E2-3354-257B-DA73FE1FAE31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0A325B89-8770-0AC6-EDFE-F5330A3DE59D}"/>
                </a:ext>
              </a:extLst>
            </p:cNvPr>
            <p:cNvGrpSpPr/>
            <p:nvPr/>
          </p:nvGrpSpPr>
          <p:grpSpPr>
            <a:xfrm>
              <a:off x="1513840" y="2001520"/>
              <a:ext cx="193040" cy="152400"/>
              <a:chOff x="6776720" y="3718560"/>
              <a:chExt cx="193040" cy="152400"/>
            </a:xfrm>
          </p:grpSpPr>
          <p:sp>
            <p:nvSpPr>
              <p:cNvPr id="66" name="Rectangle : coins arrondis 65">
                <a:extLst>
                  <a:ext uri="{FF2B5EF4-FFF2-40B4-BE49-F238E27FC236}">
                    <a16:creationId xmlns:a16="http://schemas.microsoft.com/office/drawing/2014/main" id="{90E76FFB-5DE2-A7A6-8503-9B2C80BD8821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B99159EA-3761-DAB6-8DD0-551E159C95F1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5AE268C2-C7C8-6FD8-9925-37912D774FF5}"/>
                </a:ext>
              </a:extLst>
            </p:cNvPr>
            <p:cNvGrpSpPr/>
            <p:nvPr/>
          </p:nvGrpSpPr>
          <p:grpSpPr>
            <a:xfrm>
              <a:off x="1219200" y="2164080"/>
              <a:ext cx="193040" cy="152400"/>
              <a:chOff x="6776720" y="3718560"/>
              <a:chExt cx="193040" cy="152400"/>
            </a:xfrm>
          </p:grpSpPr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EC8AB609-2613-71F2-12BA-887BE7D11CBC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1CA891EB-698A-1076-F3CC-A1F486A008B5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D035CB8D-12F2-45BA-8284-7056D4D0E10F}"/>
                </a:ext>
              </a:extLst>
            </p:cNvPr>
            <p:cNvGrpSpPr/>
            <p:nvPr/>
          </p:nvGrpSpPr>
          <p:grpSpPr>
            <a:xfrm>
              <a:off x="1005840" y="2407920"/>
              <a:ext cx="193040" cy="152400"/>
              <a:chOff x="6776720" y="3718560"/>
              <a:chExt cx="193040" cy="152400"/>
            </a:xfrm>
          </p:grpSpPr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C9BAC2F0-F21E-B23A-6DE7-834A87F65561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3A9ADA1A-6607-72F8-8539-12665A5A6CEA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2138B230-8686-AA12-3E0D-75E80E6BD77D}"/>
                </a:ext>
              </a:extLst>
            </p:cNvPr>
            <p:cNvGrpSpPr/>
            <p:nvPr/>
          </p:nvGrpSpPr>
          <p:grpSpPr>
            <a:xfrm>
              <a:off x="833120" y="2641600"/>
              <a:ext cx="193040" cy="152400"/>
              <a:chOff x="6776720" y="3718560"/>
              <a:chExt cx="193040" cy="152400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052EAF5C-A035-430C-055A-2456344E76D8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71BB49D6-7A1C-49A1-730F-5C47F1341AC5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9B16E538-CE22-FF30-5433-71AE492AE981}"/>
                </a:ext>
              </a:extLst>
            </p:cNvPr>
            <p:cNvGrpSpPr/>
            <p:nvPr/>
          </p:nvGrpSpPr>
          <p:grpSpPr>
            <a:xfrm>
              <a:off x="650240" y="2976880"/>
              <a:ext cx="193040" cy="152400"/>
              <a:chOff x="6776720" y="3718560"/>
              <a:chExt cx="193040" cy="152400"/>
            </a:xfrm>
          </p:grpSpPr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6A10D111-59FC-DA09-7A31-DFD4447C5150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5B3A1233-EDA1-673C-0BAF-75FA13A50FB3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BE33525-2D41-ABFC-3718-678DAD6D6DD2}"/>
                </a:ext>
              </a:extLst>
            </p:cNvPr>
            <p:cNvGrpSpPr/>
            <p:nvPr/>
          </p:nvGrpSpPr>
          <p:grpSpPr>
            <a:xfrm>
              <a:off x="1564640" y="2306320"/>
              <a:ext cx="193040" cy="152400"/>
              <a:chOff x="6776720" y="3718560"/>
              <a:chExt cx="193040" cy="152400"/>
            </a:xfrm>
          </p:grpSpPr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7756AFAB-45C4-21D5-6159-D116B40CEA1F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DCAB2324-EDB8-32DE-F3C2-45B1EFA77799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CADC9002-368F-7B28-BD69-70C3E6145178}"/>
                </a:ext>
              </a:extLst>
            </p:cNvPr>
            <p:cNvGrpSpPr/>
            <p:nvPr/>
          </p:nvGrpSpPr>
          <p:grpSpPr>
            <a:xfrm>
              <a:off x="1320800" y="2641600"/>
              <a:ext cx="193040" cy="152400"/>
              <a:chOff x="6776720" y="3718560"/>
              <a:chExt cx="193040" cy="152400"/>
            </a:xfrm>
          </p:grpSpPr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DD262AD0-76FA-12DE-2732-07DD4B8A76FC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DB1B8088-C419-68CC-DA97-872C2B47948D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69451659-22CB-78EF-554C-FBF26CB2A563}"/>
                </a:ext>
              </a:extLst>
            </p:cNvPr>
            <p:cNvGrpSpPr/>
            <p:nvPr/>
          </p:nvGrpSpPr>
          <p:grpSpPr>
            <a:xfrm>
              <a:off x="1046480" y="2987040"/>
              <a:ext cx="193040" cy="152400"/>
              <a:chOff x="6776720" y="3718560"/>
              <a:chExt cx="193040" cy="152400"/>
            </a:xfrm>
          </p:grpSpPr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054B0929-5DB9-7AFC-FB1E-663BEFDF6E1F}"/>
                  </a:ext>
                </a:extLst>
              </p:cNvPr>
              <p:cNvSpPr/>
              <p:nvPr/>
            </p:nvSpPr>
            <p:spPr>
              <a:xfrm>
                <a:off x="6776720" y="3789680"/>
                <a:ext cx="193040" cy="812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26A33D57-03FD-DCA3-9800-E96BD6DEFE69}"/>
                  </a:ext>
                </a:extLst>
              </p:cNvPr>
              <p:cNvSpPr/>
              <p:nvPr/>
            </p:nvSpPr>
            <p:spPr>
              <a:xfrm>
                <a:off x="6817360" y="3718560"/>
                <a:ext cx="121920" cy="71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  <p:pic>
        <p:nvPicPr>
          <p:cNvPr id="134" name="Image 133">
            <a:extLst>
              <a:ext uri="{FF2B5EF4-FFF2-40B4-BE49-F238E27FC236}">
                <a16:creationId xmlns:a16="http://schemas.microsoft.com/office/drawing/2014/main" id="{A2B60C77-D35E-60AD-3DF6-CA20D82B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953" y="3280791"/>
            <a:ext cx="5852650" cy="266744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84212DA-3842-CB9D-ED91-3765168C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5" name="Rectangle : coins arrondis 134">
            <a:extLst>
              <a:ext uri="{FF2B5EF4-FFF2-40B4-BE49-F238E27FC236}">
                <a16:creationId xmlns:a16="http://schemas.microsoft.com/office/drawing/2014/main" id="{404860AA-2225-1D20-4548-1567589E3024}"/>
              </a:ext>
            </a:extLst>
          </p:cNvPr>
          <p:cNvSpPr/>
          <p:nvPr/>
        </p:nvSpPr>
        <p:spPr>
          <a:xfrm>
            <a:off x="4449614" y="477699"/>
            <a:ext cx="2734322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39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7F83CA-2694-3F55-8B9C-28113DFC598A}"/>
              </a:ext>
            </a:extLst>
          </p:cNvPr>
          <p:cNvSpPr/>
          <p:nvPr/>
        </p:nvSpPr>
        <p:spPr>
          <a:xfrm>
            <a:off x="461639" y="470517"/>
            <a:ext cx="11239130" cy="59480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4E4826-B4F5-3696-6F84-4D0481B9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E2ED06-90D1-E99B-227A-A2A2FA4B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2" y="1225118"/>
            <a:ext cx="8386533" cy="239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C536E82-2BB3-6995-AF66-4B999FED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2" y="3662008"/>
            <a:ext cx="5234473" cy="264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793942-B283-259B-8687-8DF961689E42}"/>
              </a:ext>
            </a:extLst>
          </p:cNvPr>
          <p:cNvSpPr/>
          <p:nvPr/>
        </p:nvSpPr>
        <p:spPr>
          <a:xfrm>
            <a:off x="6657115" y="4623882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3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0,562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CBA04DF0-592A-BB09-FC3A-504AAF6C41CA}"/>
              </a:ext>
            </a:extLst>
          </p:cNvPr>
          <p:cNvSpPr/>
          <p:nvPr/>
        </p:nvSpPr>
        <p:spPr>
          <a:xfrm>
            <a:off x="5873344" y="4790816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0DCBFD-23BC-1B3E-37BD-A211A7BC53C1}"/>
              </a:ext>
            </a:extLst>
          </p:cNvPr>
          <p:cNvSpPr txBox="1"/>
          <p:nvPr/>
        </p:nvSpPr>
        <p:spPr>
          <a:xfrm>
            <a:off x="461639" y="795892"/>
            <a:ext cx="5317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4.1) Méthode silhouette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6E1CA9-F40D-33E8-0C96-0ED911966A7F}"/>
              </a:ext>
            </a:extLst>
          </p:cNvPr>
          <p:cNvSpPr/>
          <p:nvPr/>
        </p:nvSpPr>
        <p:spPr>
          <a:xfrm>
            <a:off x="4376192" y="454931"/>
            <a:ext cx="4095870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</a:t>
            </a:r>
            <a:r>
              <a:rPr lang="fr-F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fr-F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RFM +Satisfaction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2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1E4D9B-7C7D-9D8B-A590-C81C65872E3C}"/>
              </a:ext>
            </a:extLst>
          </p:cNvPr>
          <p:cNvSpPr/>
          <p:nvPr/>
        </p:nvSpPr>
        <p:spPr>
          <a:xfrm>
            <a:off x="479394" y="480677"/>
            <a:ext cx="11248008" cy="5912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33AA57-A186-FCE4-AAF2-CF702DE1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E31A29-7DD5-D119-5307-4B4170B6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2" y="609601"/>
            <a:ext cx="9199984" cy="262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3025650-9744-C744-6FE8-C47AA715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2" y="3301124"/>
            <a:ext cx="5769428" cy="29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5749D8-CA9B-E7C3-D40D-3B8366089EF2}"/>
              </a:ext>
            </a:extLst>
          </p:cNvPr>
          <p:cNvSpPr/>
          <p:nvPr/>
        </p:nvSpPr>
        <p:spPr>
          <a:xfrm>
            <a:off x="6887169" y="4174443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4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0,399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EC875A6-5009-AE38-6D91-B70CF53EDE4C}"/>
              </a:ext>
            </a:extLst>
          </p:cNvPr>
          <p:cNvSpPr/>
          <p:nvPr/>
        </p:nvSpPr>
        <p:spPr>
          <a:xfrm>
            <a:off x="6103398" y="4350170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80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D36BA8-3BEE-0A7F-1ACF-42296F190BF5}"/>
              </a:ext>
            </a:extLst>
          </p:cNvPr>
          <p:cNvSpPr/>
          <p:nvPr/>
        </p:nvSpPr>
        <p:spPr>
          <a:xfrm>
            <a:off x="488272" y="452761"/>
            <a:ext cx="11212497" cy="593916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AA89AA-947A-A3E4-F873-8ED70B47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9D0DB3A-47DE-6CAC-9BAA-25B0E1FA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4" y="609601"/>
            <a:ext cx="8322906" cy="294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4DE2102-E632-82E5-BE8A-5682C1AD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04" y="3666412"/>
            <a:ext cx="5598367" cy="25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0974F-B2EB-9424-B2EF-C3FD52E66258}"/>
              </a:ext>
            </a:extLst>
          </p:cNvPr>
          <p:cNvSpPr/>
          <p:nvPr/>
        </p:nvSpPr>
        <p:spPr>
          <a:xfrm>
            <a:off x="7119256" y="4363355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5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0,352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AE6664B-80EF-1119-439F-1D284F233735}"/>
              </a:ext>
            </a:extLst>
          </p:cNvPr>
          <p:cNvSpPr/>
          <p:nvPr/>
        </p:nvSpPr>
        <p:spPr>
          <a:xfrm>
            <a:off x="6335485" y="4539082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29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54FE1-1214-6217-4104-291C5ED617D4}"/>
              </a:ext>
            </a:extLst>
          </p:cNvPr>
          <p:cNvSpPr/>
          <p:nvPr/>
        </p:nvSpPr>
        <p:spPr>
          <a:xfrm>
            <a:off x="470517" y="479394"/>
            <a:ext cx="11256885" cy="590365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79C0A2-A71B-C8BB-8846-E2A5CBC0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67B178-EA0F-5C6B-D9EC-43AFD9A04C5C}"/>
              </a:ext>
            </a:extLst>
          </p:cNvPr>
          <p:cNvSpPr txBox="1"/>
          <p:nvPr/>
        </p:nvSpPr>
        <p:spPr>
          <a:xfrm>
            <a:off x="541403" y="523653"/>
            <a:ext cx="5317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4.2) Méthode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elbow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fr-F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56982A-83C3-376B-5013-E8DDF0ED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45" y="911305"/>
            <a:ext cx="5057630" cy="53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0A7B55-230F-9D07-6AA9-589CCDC1476F}"/>
              </a:ext>
            </a:extLst>
          </p:cNvPr>
          <p:cNvSpPr txBox="1"/>
          <p:nvPr/>
        </p:nvSpPr>
        <p:spPr>
          <a:xfrm>
            <a:off x="5859075" y="482582"/>
            <a:ext cx="44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4.3) La projection des segments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CE366D8-4069-07EE-7516-AF0A9CDE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62" y="939299"/>
            <a:ext cx="5301127" cy="53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37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C0E51A-7ADB-B959-7540-454F1E398A66}"/>
              </a:ext>
            </a:extLst>
          </p:cNvPr>
          <p:cNvSpPr/>
          <p:nvPr/>
        </p:nvSpPr>
        <p:spPr>
          <a:xfrm>
            <a:off x="461639" y="470517"/>
            <a:ext cx="11283517" cy="59569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469BAD-015F-585A-4E59-F68E84C2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823167-2D9D-73B7-D1C7-85BDB9F3BB10}"/>
              </a:ext>
            </a:extLst>
          </p:cNvPr>
          <p:cNvSpPr txBox="1"/>
          <p:nvPr/>
        </p:nvSpPr>
        <p:spPr>
          <a:xfrm>
            <a:off x="461639" y="506748"/>
            <a:ext cx="8285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.4 La répartition des clients par des clusters : RFM + Satisfaction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AFA898-1D42-EED2-0226-E00E762E5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8" y="912312"/>
            <a:ext cx="5188295" cy="313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A8B0C8-1BE8-B0E1-8FC5-22FAFEAE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78" y="912311"/>
            <a:ext cx="5348423" cy="31371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B5A5D0-6BB6-06FB-585D-AEF77C9D9E7C}"/>
              </a:ext>
            </a:extLst>
          </p:cNvPr>
          <p:cNvSpPr txBox="1"/>
          <p:nvPr/>
        </p:nvSpPr>
        <p:spPr>
          <a:xfrm>
            <a:off x="661998" y="4234555"/>
            <a:ext cx="1066536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gold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29035 clients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la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dernière année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131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25 euros) comme le cluster ‘’ Orange. Ils étaient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très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Orange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37352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clients)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les 4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131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25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).Ils étaient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très satisfaits</a:t>
            </a:r>
            <a:endParaRPr lang="fr-F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13658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les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7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158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30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.Ils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n’étaient pas du tout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4391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une seule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cette année mais qui ont dépensé en moyenne beaucoup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865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161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).Il étaient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généralement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tan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2330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plus qu'une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332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62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soit le double des clients des cluster ‘gold’, ‘Orange’ et ‘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. Les achats des clients du cluster ‘tan' remontent à plus de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7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en moyenne.                 C'est clients sont fidèles. Ils étaient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généralement satisfaits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DAB470-9F1B-1CEE-8A2A-F11E82AD75AE}"/>
              </a:ext>
            </a:extLst>
          </p:cNvPr>
          <p:cNvSpPr/>
          <p:nvPr/>
        </p:nvSpPr>
        <p:spPr>
          <a:xfrm>
            <a:off x="479394" y="470517"/>
            <a:ext cx="11248007" cy="59036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1C33D5-5C3E-5BC8-6F24-3D4C80C5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505BFA-7EB9-056A-8821-3A70926A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3" y="1399221"/>
            <a:ext cx="8686800" cy="24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888BE9F-4A48-E768-ED65-EF914CA3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3" y="3912005"/>
            <a:ext cx="5692840" cy="23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65A6EC-8AE5-2081-91A9-8BFE54B26015}"/>
              </a:ext>
            </a:extLst>
          </p:cNvPr>
          <p:cNvSpPr/>
          <p:nvPr/>
        </p:nvSpPr>
        <p:spPr>
          <a:xfrm>
            <a:off x="7511142" y="4363356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3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0,487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B06B3-471D-C570-9785-C3A713794F80}"/>
              </a:ext>
            </a:extLst>
          </p:cNvPr>
          <p:cNvSpPr/>
          <p:nvPr/>
        </p:nvSpPr>
        <p:spPr>
          <a:xfrm>
            <a:off x="6727371" y="4539083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255546-11F7-DDD0-89DA-C127557493CD}"/>
              </a:ext>
            </a:extLst>
          </p:cNvPr>
          <p:cNvSpPr txBox="1"/>
          <p:nvPr/>
        </p:nvSpPr>
        <p:spPr>
          <a:xfrm>
            <a:off x="464599" y="915850"/>
            <a:ext cx="5317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.1) Méthode silhouette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7AB4F99-D93A-6388-D5D8-6EB5AE103BC9}"/>
              </a:ext>
            </a:extLst>
          </p:cNvPr>
          <p:cNvSpPr/>
          <p:nvPr/>
        </p:nvSpPr>
        <p:spPr>
          <a:xfrm>
            <a:off x="4017645" y="464804"/>
            <a:ext cx="6312385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</a:t>
            </a:r>
            <a:r>
              <a:rPr lang="fr-F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fr-F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RFM + Satisfaction + Autres </a:t>
            </a:r>
            <a:r>
              <a:rPr lang="fr-F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6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94054D-76B7-F4F4-195C-5339CDBEB7AB}"/>
              </a:ext>
            </a:extLst>
          </p:cNvPr>
          <p:cNvSpPr/>
          <p:nvPr/>
        </p:nvSpPr>
        <p:spPr>
          <a:xfrm>
            <a:off x="452761" y="481613"/>
            <a:ext cx="11274641" cy="59014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5C9B6C-36C7-FFF8-E037-D0D2A496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73256A-C0C5-EFA9-8379-53E1F73A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7" y="868102"/>
            <a:ext cx="8584163" cy="27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FBC4C64-0671-17A6-850D-9D8C7418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8" y="3679857"/>
            <a:ext cx="5887616" cy="24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DCE947-F987-FC43-AF87-75A433D422D2}"/>
              </a:ext>
            </a:extLst>
          </p:cNvPr>
          <p:cNvSpPr/>
          <p:nvPr/>
        </p:nvSpPr>
        <p:spPr>
          <a:xfrm>
            <a:off x="7511142" y="4363356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4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0,307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E1A7FCD-67A9-51E6-CB17-5F36D487DEE2}"/>
              </a:ext>
            </a:extLst>
          </p:cNvPr>
          <p:cNvSpPr/>
          <p:nvPr/>
        </p:nvSpPr>
        <p:spPr>
          <a:xfrm>
            <a:off x="6727371" y="4539083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37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77C33-DD18-E4C3-7A0E-BBABE33AB1C0}"/>
              </a:ext>
            </a:extLst>
          </p:cNvPr>
          <p:cNvSpPr/>
          <p:nvPr/>
        </p:nvSpPr>
        <p:spPr>
          <a:xfrm>
            <a:off x="479394" y="461640"/>
            <a:ext cx="11230253" cy="58947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7E3482-72D2-977C-5AE4-31727D1E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0A3E474-40D5-A49B-46DF-EB48C5C3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1" y="558088"/>
            <a:ext cx="9139697" cy="27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5F3F999-4D93-F271-5276-74673065E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1" y="3457250"/>
            <a:ext cx="5840963" cy="27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B6A591-764B-C32F-BB69-F2557BA2020C}"/>
              </a:ext>
            </a:extLst>
          </p:cNvPr>
          <p:cNvSpPr/>
          <p:nvPr/>
        </p:nvSpPr>
        <p:spPr>
          <a:xfrm>
            <a:off x="7307635" y="4142013"/>
            <a:ext cx="2600657" cy="808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Nombre de cluster = 5</a:t>
            </a:r>
          </a:p>
          <a:p>
            <a:endParaRPr lang="fr-FR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de </a:t>
            </a:r>
            <a:r>
              <a:rPr lang="fr-FR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Silhoutte</a:t>
            </a:r>
            <a:r>
              <a:rPr lang="fr-FR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0,265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4FC9240-4676-5063-160B-81530FDAA5EB}"/>
              </a:ext>
            </a:extLst>
          </p:cNvPr>
          <p:cNvSpPr/>
          <p:nvPr/>
        </p:nvSpPr>
        <p:spPr>
          <a:xfrm>
            <a:off x="6523864" y="4317740"/>
            <a:ext cx="783771" cy="4572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15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17791B-8205-0302-073B-4EE108310650}"/>
              </a:ext>
            </a:extLst>
          </p:cNvPr>
          <p:cNvSpPr/>
          <p:nvPr/>
        </p:nvSpPr>
        <p:spPr>
          <a:xfrm>
            <a:off x="488272" y="470517"/>
            <a:ext cx="11221375" cy="59036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8F18AC-959A-9E5B-4C25-C12E8984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2BE2C1-32F1-750A-1029-46973CA928F7}"/>
              </a:ext>
            </a:extLst>
          </p:cNvPr>
          <p:cNvSpPr txBox="1"/>
          <p:nvPr/>
        </p:nvSpPr>
        <p:spPr>
          <a:xfrm>
            <a:off x="527367" y="483834"/>
            <a:ext cx="5317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.2) Méthode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elbow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fr-F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6D2588C-0710-284F-0FA8-D35280B1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6" y="885399"/>
            <a:ext cx="5003241" cy="53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36E9C67-FF10-560D-E00E-4CFD06C02324}"/>
              </a:ext>
            </a:extLst>
          </p:cNvPr>
          <p:cNvSpPr txBox="1"/>
          <p:nvPr/>
        </p:nvSpPr>
        <p:spPr>
          <a:xfrm>
            <a:off x="5637319" y="483834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.3) La projection des segments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300436-A985-0DA6-6375-F13A9753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05" y="866483"/>
            <a:ext cx="5317672" cy="52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1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263C94-434F-3011-0765-6AE176E78452}"/>
              </a:ext>
            </a:extLst>
          </p:cNvPr>
          <p:cNvSpPr/>
          <p:nvPr/>
        </p:nvSpPr>
        <p:spPr>
          <a:xfrm>
            <a:off x="485192" y="494522"/>
            <a:ext cx="11262049" cy="58689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9EC1B1-F83A-FB1D-69C1-627BCB98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473B3E-CB49-F5B0-3388-58F59921DC0A}"/>
              </a:ext>
            </a:extLst>
          </p:cNvPr>
          <p:cNvSpPr txBox="1"/>
          <p:nvPr/>
        </p:nvSpPr>
        <p:spPr>
          <a:xfrm>
            <a:off x="485192" y="514888"/>
            <a:ext cx="968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5.4 La répartition des clients par des clusters : RFM + Satisfaction +</a:t>
            </a:r>
            <a:r>
              <a:rPr lang="fr-FR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Autres </a:t>
            </a:r>
            <a:r>
              <a:rPr lang="fr-FR" sz="1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DAFFC8-5D48-EEB0-3A6E-CA301D4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9" y="931881"/>
            <a:ext cx="5102560" cy="32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71D9F59-AE21-D09E-542A-47713112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66" y="884220"/>
            <a:ext cx="5858641" cy="32283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AC0EC76-6B1B-57A4-D6DE-B72D05D5EC76}"/>
              </a:ext>
            </a:extLst>
          </p:cNvPr>
          <p:cNvSpPr txBox="1"/>
          <p:nvPr/>
        </p:nvSpPr>
        <p:spPr>
          <a:xfrm>
            <a:off x="485192" y="4227626"/>
            <a:ext cx="107581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gold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12798 clients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les 7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158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30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.Ils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n’étaient pas du tout satisfaits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à cause de leur grand délai de livraison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Orange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correspondant à un nombre important de clients (soit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37079 clients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qui ont acheté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les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4 derniers mois 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qui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131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25 euros).Il étaient très satisfaits</a:t>
            </a:r>
            <a:endParaRPr lang="fr-FR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29591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qu'une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dans la dernière année et ont dépensé en moyenne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134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25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. Il étaient très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fr-FR" sz="12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: 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2330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plus qu'une fois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et ont dépensé en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moyenne 332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62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 soit le double des clients des cluster ‘gold’, ‘Orange’ et ‘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. Les achats des clients du cluster ‘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' remontent à plus de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7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en moyenne. </a:t>
            </a:r>
          </a:p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  C'est clients sont fidèles.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Il étaient généralement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tan </a:t>
            </a:r>
            <a:r>
              <a:rPr lang="fr-FR" sz="12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Correspondant à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4968 clients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ayant acheté en moyenne une seule fois dans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les 7 derniers mois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mais qui ont dépensé en moyenne beaucoup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766 Réal 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brésilien (environ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143 euros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Il étaient généralement satisfaits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4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C9A03D-C75B-51AD-EABF-AE127BB2274C}"/>
              </a:ext>
            </a:extLst>
          </p:cNvPr>
          <p:cNvSpPr/>
          <p:nvPr/>
        </p:nvSpPr>
        <p:spPr>
          <a:xfrm>
            <a:off x="488272" y="461639"/>
            <a:ext cx="11203619" cy="59036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D3372D3-1CA3-FF95-6B57-E51D902E80B3}"/>
              </a:ext>
            </a:extLst>
          </p:cNvPr>
          <p:cNvSpPr txBox="1"/>
          <p:nvPr/>
        </p:nvSpPr>
        <p:spPr>
          <a:xfrm>
            <a:off x="488272" y="1580211"/>
            <a:ext cx="1002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Olist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est une entreprise brésilienne spécialisée dans les solutions de vente d’e-commerce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1540E1-599E-E35D-82B6-96DAAB06A15D}"/>
              </a:ext>
            </a:extLst>
          </p:cNvPr>
          <p:cNvSpPr txBox="1"/>
          <p:nvPr/>
        </p:nvSpPr>
        <p:spPr>
          <a:xfrm>
            <a:off x="500109" y="2269951"/>
            <a:ext cx="10135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Mission 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Fournir aux équipes d’e-commerce une segmentation des clients pour les campagnes de communication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Comprendre les différents types d’utilisateurs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Fournir une description actionnable de la segmentation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Faire une proposition de contrat de maintenance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237541-80BA-94EC-C9A5-CF41155B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45" y="4105750"/>
            <a:ext cx="3754046" cy="226788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85B2AF-73B1-E57D-2588-36BB9AB0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A8DE281-044B-0A01-4E5E-834454A4F180}"/>
              </a:ext>
            </a:extLst>
          </p:cNvPr>
          <p:cNvSpPr/>
          <p:nvPr/>
        </p:nvSpPr>
        <p:spPr>
          <a:xfrm>
            <a:off x="4842169" y="453291"/>
            <a:ext cx="2734322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Problématique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617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75D07-0FFC-2AB5-48FA-20F4B36CCF23}"/>
              </a:ext>
            </a:extLst>
          </p:cNvPr>
          <p:cNvSpPr/>
          <p:nvPr/>
        </p:nvSpPr>
        <p:spPr>
          <a:xfrm>
            <a:off x="479393" y="452760"/>
            <a:ext cx="11265763" cy="595691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337480-CA3D-A0CB-61FE-EF7605E8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09C436-5D46-E3C6-551A-74B7BC6EDF38}"/>
              </a:ext>
            </a:extLst>
          </p:cNvPr>
          <p:cNvSpPr txBox="1"/>
          <p:nvPr/>
        </p:nvSpPr>
        <p:spPr>
          <a:xfrm>
            <a:off x="770656" y="1992821"/>
            <a:ext cx="89891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 est un algorithme de clustering qui s’appuie sur la densité estimée des clusters pour effectuer le partitionnement.</a:t>
            </a:r>
          </a:p>
          <a:p>
            <a:pPr algn="l"/>
            <a:endParaRPr lang="fr-F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L'algorithme DBSCAN utilise 2 paramètres :</a:t>
            </a:r>
            <a:r>
              <a:rPr lang="fr-FR" sz="1800" i="0" dirty="0">
                <a:solidFill>
                  <a:srgbClr val="FFFFFF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800" i="0" dirty="0">
              <a:solidFill>
                <a:srgbClr val="FFFFFF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epsilon (</a:t>
            </a:r>
            <a:r>
              <a:rPr lang="el-G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fr-F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Distance maximale entre les points pour être considérés voisins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min_samples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Nombre minimal de points pour former un cluster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2C2A6F-F1A5-8CB6-311D-AEBFF0C6A246}"/>
              </a:ext>
            </a:extLst>
          </p:cNvPr>
          <p:cNvSpPr/>
          <p:nvPr/>
        </p:nvSpPr>
        <p:spPr>
          <a:xfrm>
            <a:off x="4556126" y="435418"/>
            <a:ext cx="3480634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25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2691EE-A48A-2BA7-D7F6-5B88AF8DE1A2}"/>
              </a:ext>
            </a:extLst>
          </p:cNvPr>
          <p:cNvSpPr/>
          <p:nvPr/>
        </p:nvSpPr>
        <p:spPr>
          <a:xfrm>
            <a:off x="461639" y="452761"/>
            <a:ext cx="11239130" cy="59302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B2F479-A932-5460-F05B-7B6EB38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6468F7-72E0-7EB6-FF3F-1F791C00BCC6}"/>
              </a:ext>
            </a:extLst>
          </p:cNvPr>
          <p:cNvSpPr txBox="1"/>
          <p:nvPr/>
        </p:nvSpPr>
        <p:spPr>
          <a:xfrm>
            <a:off x="762778" y="676000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6.1)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avec 3 variables RFM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D87CC9-9D12-9EF4-7C2D-1A1093599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4" y="1221887"/>
            <a:ext cx="4912638" cy="48731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D42F72-419C-6AEB-3035-D3E41E3A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76" y="1221888"/>
            <a:ext cx="5546129" cy="48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12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7BAC58-5467-2C85-692E-A1E8A1E53B7B}"/>
              </a:ext>
            </a:extLst>
          </p:cNvPr>
          <p:cNvSpPr/>
          <p:nvPr/>
        </p:nvSpPr>
        <p:spPr>
          <a:xfrm>
            <a:off x="479394" y="461639"/>
            <a:ext cx="11239130" cy="59125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9E9D8B-60AF-9D66-FC86-0CCC36B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C0FF74-AA0F-F69E-D75B-F933B3C5A875}"/>
              </a:ext>
            </a:extLst>
          </p:cNvPr>
          <p:cNvSpPr txBox="1"/>
          <p:nvPr/>
        </p:nvSpPr>
        <p:spPr>
          <a:xfrm>
            <a:off x="559226" y="589275"/>
            <a:ext cx="795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6.2)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avec 3 variables RFM et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Log_Satisfaction_score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8EE7A7-CF50-0A2E-4536-BA2669F7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36" y="1059800"/>
            <a:ext cx="4980692" cy="5048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BCE05D-987B-67C7-E364-E1A607C3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86" y="1059800"/>
            <a:ext cx="5189670" cy="50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C21E87-F22F-B7F4-07A1-6F5F634E2DAC}"/>
              </a:ext>
            </a:extLst>
          </p:cNvPr>
          <p:cNvSpPr/>
          <p:nvPr/>
        </p:nvSpPr>
        <p:spPr>
          <a:xfrm>
            <a:off x="470517" y="479394"/>
            <a:ext cx="11239130" cy="59125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B813DF-CED6-297B-0540-49617EB6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17292F-AF04-091B-618F-C1A6EC5A0B6D}"/>
              </a:ext>
            </a:extLst>
          </p:cNvPr>
          <p:cNvSpPr txBox="1"/>
          <p:nvPr/>
        </p:nvSpPr>
        <p:spPr>
          <a:xfrm>
            <a:off x="470517" y="731322"/>
            <a:ext cx="8656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6.3)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avec 3 variables RFM et autres variables supplémentaires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8CD6FA-A0F8-AE5D-2233-8CCFAC37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10" y="1273196"/>
            <a:ext cx="4817489" cy="48932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7F8B699-4519-7A58-76C7-59BF04AA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73" y="1326171"/>
            <a:ext cx="5495268" cy="48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4A1BB6-AE69-D35D-8E0C-4B511D533943}"/>
              </a:ext>
            </a:extLst>
          </p:cNvPr>
          <p:cNvSpPr/>
          <p:nvPr/>
        </p:nvSpPr>
        <p:spPr>
          <a:xfrm>
            <a:off x="443883" y="442524"/>
            <a:ext cx="11274641" cy="59302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D4A74D-0B00-4DE0-4943-B8C6DEFC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9BF06E-71D9-3D2E-146B-E5941FEE8F6A}"/>
              </a:ext>
            </a:extLst>
          </p:cNvPr>
          <p:cNvSpPr txBox="1"/>
          <p:nvPr/>
        </p:nvSpPr>
        <p:spPr>
          <a:xfrm>
            <a:off x="443883" y="1096446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7.1-ResultRFM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&amp;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Kmeans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87CD8F-923B-7B30-20C6-FCEA31F7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56" y="1512369"/>
            <a:ext cx="7144774" cy="12316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F83B9-5F86-D3FF-8925-FA1A4970B4C3}"/>
              </a:ext>
            </a:extLst>
          </p:cNvPr>
          <p:cNvSpPr txBox="1"/>
          <p:nvPr/>
        </p:nvSpPr>
        <p:spPr>
          <a:xfrm>
            <a:off x="473476" y="2879969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7.2-ResultRFM_ReviewScore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&amp;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Kmeans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518DE75-EC79-238C-1D59-ECC2600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56" y="3295892"/>
            <a:ext cx="7144774" cy="12316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12E6295-AF41-78E7-3CDA-5E77519053C5}"/>
              </a:ext>
            </a:extLst>
          </p:cNvPr>
          <p:cNvSpPr txBox="1"/>
          <p:nvPr/>
        </p:nvSpPr>
        <p:spPr>
          <a:xfrm>
            <a:off x="473476" y="4556991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7.3-ResultRFM_Features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7780912-573B-3AA5-F1E1-A28D63A5B8EB}"/>
              </a:ext>
            </a:extLst>
          </p:cNvPr>
          <p:cNvSpPr/>
          <p:nvPr/>
        </p:nvSpPr>
        <p:spPr>
          <a:xfrm>
            <a:off x="3552594" y="442866"/>
            <a:ext cx="5598160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Comparaison entre </a:t>
            </a:r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1D126-3830-5330-A92B-BD6F2BBB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326" y="4953974"/>
            <a:ext cx="7144774" cy="12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4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A3DC8B-5E78-86A9-B864-DBCB936B0AAB}"/>
              </a:ext>
            </a:extLst>
          </p:cNvPr>
          <p:cNvSpPr/>
          <p:nvPr/>
        </p:nvSpPr>
        <p:spPr>
          <a:xfrm>
            <a:off x="470517" y="470517"/>
            <a:ext cx="11256885" cy="59125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994023-DD6C-44CF-7B17-4A18D784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DC1C3D-C0FD-B4BB-C971-3D7FDB81BFD3}"/>
              </a:ext>
            </a:extLst>
          </p:cNvPr>
          <p:cNvSpPr txBox="1"/>
          <p:nvPr/>
        </p:nvSpPr>
        <p:spPr>
          <a:xfrm>
            <a:off x="464598" y="1272576"/>
            <a:ext cx="714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 8.1-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Étude de la stabilité des clusters sur les 6 derniers mois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2C16C3-339B-E793-BAD3-949131FB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5" y="1778585"/>
            <a:ext cx="7369451" cy="362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CF6AB36-773B-D282-DE0D-474553608A81}"/>
              </a:ext>
            </a:extLst>
          </p:cNvPr>
          <p:cNvSpPr txBox="1"/>
          <p:nvPr/>
        </p:nvSpPr>
        <p:spPr>
          <a:xfrm>
            <a:off x="1180145" y="5559240"/>
            <a:ext cx="8464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 bout de 5 semaines et demi, le score ARI est inférieur à 0.8. Il faut faire une mise à jour des clients tous les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semaines 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demi (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38 jours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7D233E2-C4A9-FAF8-0D96-C4400082F4BB}"/>
              </a:ext>
            </a:extLst>
          </p:cNvPr>
          <p:cNvSpPr/>
          <p:nvPr/>
        </p:nvSpPr>
        <p:spPr>
          <a:xfrm>
            <a:off x="4497474" y="486181"/>
            <a:ext cx="4412846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Contrat de maintenance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72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9A1A1A-B98B-30A4-ABC1-1333F70F1323}"/>
              </a:ext>
            </a:extLst>
          </p:cNvPr>
          <p:cNvSpPr/>
          <p:nvPr/>
        </p:nvSpPr>
        <p:spPr>
          <a:xfrm>
            <a:off x="479394" y="452761"/>
            <a:ext cx="11256885" cy="5912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C38CE8-46A5-CE35-BE97-18B9B86C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A4D5F3-2F64-1504-6F7D-C47714E339E0}"/>
              </a:ext>
            </a:extLst>
          </p:cNvPr>
          <p:cNvSpPr txBox="1"/>
          <p:nvPr/>
        </p:nvSpPr>
        <p:spPr>
          <a:xfrm>
            <a:off x="568171" y="667566"/>
            <a:ext cx="7314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8.2-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Étude de la stabilité des clusters sur les 12 derniers mois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7C149E3-574A-93BA-18A8-DB03A64A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3" y="1282254"/>
            <a:ext cx="7240852" cy="35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3077B0-4ABD-D9B4-C5A0-81B82657A2B4}"/>
              </a:ext>
            </a:extLst>
          </p:cNvPr>
          <p:cNvSpPr txBox="1"/>
          <p:nvPr/>
        </p:nvSpPr>
        <p:spPr>
          <a:xfrm>
            <a:off x="1190134" y="5082438"/>
            <a:ext cx="10123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modèle devra être réentraîné tous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4 mois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Nous pouvons donc établir un devis pour un contrat de maintenance qui intégrerait une mise à jour de la segmentation tous les 4 mois</a:t>
            </a:r>
          </a:p>
        </p:txBody>
      </p:sp>
    </p:spTree>
    <p:extLst>
      <p:ext uri="{BB962C8B-B14F-4D97-AF65-F5344CB8AC3E}">
        <p14:creationId xmlns:p14="http://schemas.microsoft.com/office/powerpoint/2010/main" val="2823818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1A8C893-5DB4-5942-086F-B3E8CA634A0A}"/>
              </a:ext>
            </a:extLst>
          </p:cNvPr>
          <p:cNvSpPr/>
          <p:nvPr/>
        </p:nvSpPr>
        <p:spPr>
          <a:xfrm>
            <a:off x="500743" y="452761"/>
            <a:ext cx="11190514" cy="59657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451B8C-4969-5A0E-B80A-18552F15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6F95A8-10A2-592F-6610-952870407452}"/>
              </a:ext>
            </a:extLst>
          </p:cNvPr>
          <p:cNvSpPr txBox="1"/>
          <p:nvPr/>
        </p:nvSpPr>
        <p:spPr>
          <a:xfrm>
            <a:off x="658601" y="1173391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9.1) Requête </a:t>
            </a:r>
            <a:r>
              <a:rPr lang="fr-FR" b="1" dirty="0">
                <a:solidFill>
                  <a:srgbClr val="000000"/>
                </a:solidFill>
                <a:latin typeface="Helvetica Neue"/>
              </a:rPr>
              <a:t>1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SQL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4C5A7B-D247-8F40-54A0-92EAF05AB808}"/>
              </a:ext>
            </a:extLst>
          </p:cNvPr>
          <p:cNvSpPr txBox="1"/>
          <p:nvPr/>
        </p:nvSpPr>
        <p:spPr>
          <a:xfrm>
            <a:off x="1104002" y="1568876"/>
            <a:ext cx="10587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En excluant les commandes annulées, quelles sont les commandes récentes de moins 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de 3 mois que les clients ont reçues avec au moins 3 jours de retard ?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530A24D-0254-659B-E208-B13D6C367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16295"/>
              </p:ext>
            </p:extLst>
          </p:nvPr>
        </p:nvGraphicFramePr>
        <p:xfrm>
          <a:off x="890171" y="2385362"/>
          <a:ext cx="9540684" cy="38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652">
                  <a:extLst>
                    <a:ext uri="{9D8B030D-6E8A-4147-A177-3AD203B41FA5}">
                      <a16:colId xmlns:a16="http://schemas.microsoft.com/office/drawing/2014/main" val="3407878577"/>
                    </a:ext>
                  </a:extLst>
                </a:gridCol>
                <a:gridCol w="4460032">
                  <a:extLst>
                    <a:ext uri="{9D8B030D-6E8A-4147-A177-3AD203B41FA5}">
                      <a16:colId xmlns:a16="http://schemas.microsoft.com/office/drawing/2014/main" val="3846038979"/>
                    </a:ext>
                  </a:extLst>
                </a:gridCol>
              </a:tblGrid>
              <a:tr h="549701">
                <a:tc>
                  <a:txBody>
                    <a:bodyPr/>
                    <a:lstStyle/>
                    <a:p>
                      <a:r>
                        <a:rPr lang="fr-FR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6588"/>
                  </a:ext>
                </a:extLst>
              </a:tr>
              <a:tr h="3313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13428"/>
                  </a:ext>
                </a:extLst>
              </a:tr>
            </a:tbl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D2DC692A-DECA-75D1-E29C-EA996885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8" y="2932330"/>
            <a:ext cx="4749270" cy="27205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7D3B7F-B0EB-2194-224F-86AEE90D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9" y="2932330"/>
            <a:ext cx="3558848" cy="272057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9C8648B-612F-C86E-2414-FF88DAD4A76D}"/>
              </a:ext>
            </a:extLst>
          </p:cNvPr>
          <p:cNvSpPr/>
          <p:nvPr/>
        </p:nvSpPr>
        <p:spPr>
          <a:xfrm>
            <a:off x="4431486" y="452761"/>
            <a:ext cx="4412846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0000"/>
                </a:solidFill>
                <a:latin typeface="Helvetica Neue"/>
              </a:rPr>
              <a:t> Résultat de la requête SQL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895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0470E5-043B-BCA4-A727-B748878C5E31}"/>
              </a:ext>
            </a:extLst>
          </p:cNvPr>
          <p:cNvSpPr/>
          <p:nvPr/>
        </p:nvSpPr>
        <p:spPr>
          <a:xfrm>
            <a:off x="470517" y="479395"/>
            <a:ext cx="11230252" cy="58681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EB39C5-ECA0-8E74-03C8-F581937A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806958-1EEF-4FDD-AB92-3C9B0F1DA8DD}"/>
              </a:ext>
            </a:extLst>
          </p:cNvPr>
          <p:cNvSpPr txBox="1"/>
          <p:nvPr/>
        </p:nvSpPr>
        <p:spPr>
          <a:xfrm>
            <a:off x="986118" y="796968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9.2) Requête 2 SQL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60DD7C-5D26-D36B-809B-F1F97EB4B333}"/>
              </a:ext>
            </a:extLst>
          </p:cNvPr>
          <p:cNvSpPr txBox="1"/>
          <p:nvPr/>
        </p:nvSpPr>
        <p:spPr>
          <a:xfrm>
            <a:off x="1120588" y="1344724"/>
            <a:ext cx="8184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Qui sont les vendeurs ayant généré un chiffre d'affaires de plus de 100000 Real sur des commandes livrés via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Olist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DE27547-4C6C-8A3A-F636-9002235D9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65774"/>
              </p:ext>
            </p:extLst>
          </p:nvPr>
        </p:nvGraphicFramePr>
        <p:xfrm>
          <a:off x="965585" y="2115128"/>
          <a:ext cx="9540684" cy="38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652">
                  <a:extLst>
                    <a:ext uri="{9D8B030D-6E8A-4147-A177-3AD203B41FA5}">
                      <a16:colId xmlns:a16="http://schemas.microsoft.com/office/drawing/2014/main" val="3407878577"/>
                    </a:ext>
                  </a:extLst>
                </a:gridCol>
                <a:gridCol w="4460032">
                  <a:extLst>
                    <a:ext uri="{9D8B030D-6E8A-4147-A177-3AD203B41FA5}">
                      <a16:colId xmlns:a16="http://schemas.microsoft.com/office/drawing/2014/main" val="3846038979"/>
                    </a:ext>
                  </a:extLst>
                </a:gridCol>
              </a:tblGrid>
              <a:tr h="549701">
                <a:tc>
                  <a:txBody>
                    <a:bodyPr/>
                    <a:lstStyle/>
                    <a:p>
                      <a:r>
                        <a:rPr lang="fr-FR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6588"/>
                  </a:ext>
                </a:extLst>
              </a:tr>
              <a:tr h="331333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13428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7B7325D2-C7AA-FA59-399B-9ED86528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2765427"/>
            <a:ext cx="3675530" cy="31333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B218EA-7574-4909-FA2A-80FF48C4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84" y="2799503"/>
            <a:ext cx="2789162" cy="30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0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7AFC62-75D4-E16D-B55A-A8112C39A269}"/>
              </a:ext>
            </a:extLst>
          </p:cNvPr>
          <p:cNvSpPr/>
          <p:nvPr/>
        </p:nvSpPr>
        <p:spPr>
          <a:xfrm>
            <a:off x="497150" y="452761"/>
            <a:ext cx="11239130" cy="59125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EB39C5-ECA0-8E74-03C8-F581937A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806958-1EEF-4FDD-AB92-3C9B0F1DA8DD}"/>
              </a:ext>
            </a:extLst>
          </p:cNvPr>
          <p:cNvSpPr txBox="1"/>
          <p:nvPr/>
        </p:nvSpPr>
        <p:spPr>
          <a:xfrm>
            <a:off x="720647" y="695168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9.3) Requête </a:t>
            </a:r>
            <a:r>
              <a:rPr lang="fr-FR" b="1" dirty="0">
                <a:solidFill>
                  <a:srgbClr val="000000"/>
                </a:solidFill>
                <a:latin typeface="Helvetica Neue"/>
              </a:rPr>
              <a:t>3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SQL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60DD7C-5D26-D36B-809B-F1F97EB4B333}"/>
              </a:ext>
            </a:extLst>
          </p:cNvPr>
          <p:cNvSpPr txBox="1"/>
          <p:nvPr/>
        </p:nvSpPr>
        <p:spPr>
          <a:xfrm>
            <a:off x="931180" y="1199905"/>
            <a:ext cx="9233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Qui sont les nouveaux vendeurs (moins de 3 mois d'ancienneté) qui sont déjà très engagés avec la plateforme (ont déjà vendu plus de 30 produits) ?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DE27547-4C6C-8A3A-F636-9002235D9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49154"/>
              </p:ext>
            </p:extLst>
          </p:nvPr>
        </p:nvGraphicFramePr>
        <p:xfrm>
          <a:off x="965585" y="2115128"/>
          <a:ext cx="9540684" cy="38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1850">
                  <a:extLst>
                    <a:ext uri="{9D8B030D-6E8A-4147-A177-3AD203B41FA5}">
                      <a16:colId xmlns:a16="http://schemas.microsoft.com/office/drawing/2014/main" val="3407878577"/>
                    </a:ext>
                  </a:extLst>
                </a:gridCol>
                <a:gridCol w="5028834">
                  <a:extLst>
                    <a:ext uri="{9D8B030D-6E8A-4147-A177-3AD203B41FA5}">
                      <a16:colId xmlns:a16="http://schemas.microsoft.com/office/drawing/2014/main" val="3846038979"/>
                    </a:ext>
                  </a:extLst>
                </a:gridCol>
              </a:tblGrid>
              <a:tr h="549701">
                <a:tc>
                  <a:txBody>
                    <a:bodyPr/>
                    <a:lstStyle/>
                    <a:p>
                      <a:r>
                        <a:rPr lang="fr-FR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6588"/>
                  </a:ext>
                </a:extLst>
              </a:tr>
              <a:tr h="331333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13428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1942463-3105-71EC-1139-DDF42208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837" y="3331013"/>
            <a:ext cx="4839119" cy="10745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67D53E-DCBB-4AB7-2ACE-65CE03D75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70" y="3331013"/>
            <a:ext cx="4237087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5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594ADE-291C-5AF2-B500-25541E10ACFB}"/>
              </a:ext>
            </a:extLst>
          </p:cNvPr>
          <p:cNvSpPr/>
          <p:nvPr/>
        </p:nvSpPr>
        <p:spPr>
          <a:xfrm>
            <a:off x="426128" y="435006"/>
            <a:ext cx="11283519" cy="59480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A58C0F-F3A7-42C3-0A7C-CF6B27BB5696}"/>
              </a:ext>
            </a:extLst>
          </p:cNvPr>
          <p:cNvSpPr txBox="1">
            <a:spLocks/>
          </p:cNvSpPr>
          <p:nvPr/>
        </p:nvSpPr>
        <p:spPr>
          <a:xfrm>
            <a:off x="542776" y="448620"/>
            <a:ext cx="7805663" cy="129818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D99CD5-0035-BE5C-652F-A0C33772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17" y="2036617"/>
            <a:ext cx="7874053" cy="41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164F77B-2512-5A8C-6597-02B829A708EA}"/>
              </a:ext>
            </a:extLst>
          </p:cNvPr>
          <p:cNvSpPr txBox="1"/>
          <p:nvPr/>
        </p:nvSpPr>
        <p:spPr>
          <a:xfrm>
            <a:off x="772358" y="1159465"/>
            <a:ext cx="9724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Base de données anonymisée comportant des informations sur l’historique de commandes, les produits achetés, les commentaires de satisfaction et la localisation des clients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E04496-5B69-F781-74E3-A79B8F45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93ADFC5-5AEE-0A69-66A6-3FCCCB930AEE}"/>
              </a:ext>
            </a:extLst>
          </p:cNvPr>
          <p:cNvSpPr/>
          <p:nvPr/>
        </p:nvSpPr>
        <p:spPr>
          <a:xfrm>
            <a:off x="4158668" y="435006"/>
            <a:ext cx="4095870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Préparation des données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25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7D0A7D-EE0D-6421-0EEE-9D8F618B6FCD}"/>
              </a:ext>
            </a:extLst>
          </p:cNvPr>
          <p:cNvSpPr/>
          <p:nvPr/>
        </p:nvSpPr>
        <p:spPr>
          <a:xfrm>
            <a:off x="461639" y="470517"/>
            <a:ext cx="11248008" cy="58858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BEB39C5-ECA0-8E74-03C8-F581937A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806958-1EEF-4FDD-AB92-3C9B0F1DA8DD}"/>
              </a:ext>
            </a:extLst>
          </p:cNvPr>
          <p:cNvSpPr txBox="1"/>
          <p:nvPr/>
        </p:nvSpPr>
        <p:spPr>
          <a:xfrm>
            <a:off x="728665" y="808366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9.4) Requête </a:t>
            </a:r>
            <a:r>
              <a:rPr lang="fr-FR" b="1" dirty="0">
                <a:solidFill>
                  <a:srgbClr val="000000"/>
                </a:solidFill>
                <a:latin typeface="Helvetica Neue"/>
              </a:rPr>
              <a:t>4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SQL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60DD7C-5D26-D36B-809B-F1F97EB4B333}"/>
              </a:ext>
            </a:extLst>
          </p:cNvPr>
          <p:cNvSpPr txBox="1"/>
          <p:nvPr/>
        </p:nvSpPr>
        <p:spPr>
          <a:xfrm>
            <a:off x="1111710" y="1315787"/>
            <a:ext cx="8184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Quels sont les 5 codes postaux, enregistrant plus de 30 commandes,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 avec le pire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score moyen sur les 12 derniers mois ?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DE27547-4C6C-8A3A-F636-9002235D9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882773"/>
              </p:ext>
            </p:extLst>
          </p:nvPr>
        </p:nvGraphicFramePr>
        <p:xfrm>
          <a:off x="965585" y="2115128"/>
          <a:ext cx="9540684" cy="38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652">
                  <a:extLst>
                    <a:ext uri="{9D8B030D-6E8A-4147-A177-3AD203B41FA5}">
                      <a16:colId xmlns:a16="http://schemas.microsoft.com/office/drawing/2014/main" val="3407878577"/>
                    </a:ext>
                  </a:extLst>
                </a:gridCol>
                <a:gridCol w="4460032">
                  <a:extLst>
                    <a:ext uri="{9D8B030D-6E8A-4147-A177-3AD203B41FA5}">
                      <a16:colId xmlns:a16="http://schemas.microsoft.com/office/drawing/2014/main" val="3846038979"/>
                    </a:ext>
                  </a:extLst>
                </a:gridCol>
              </a:tblGrid>
              <a:tr h="549701"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06588"/>
                  </a:ext>
                </a:extLst>
              </a:tr>
              <a:tr h="331333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13428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70A4F7B3-AE1D-CB8F-60DA-1AF65C6E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5" y="3295350"/>
            <a:ext cx="3909399" cy="17375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2B98409-5CB3-C7F9-4B48-2BF1F385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43" y="3375366"/>
            <a:ext cx="3254022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3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F341AF0D-0463-A106-D71C-469CA29E61B8}"/>
              </a:ext>
            </a:extLst>
          </p:cNvPr>
          <p:cNvSpPr/>
          <p:nvPr/>
        </p:nvSpPr>
        <p:spPr>
          <a:xfrm>
            <a:off x="4820575" y="609600"/>
            <a:ext cx="2530136" cy="13168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314FFC-F29E-6627-8BF4-73C74CB03A3D}"/>
              </a:ext>
            </a:extLst>
          </p:cNvPr>
          <p:cNvSpPr/>
          <p:nvPr/>
        </p:nvSpPr>
        <p:spPr>
          <a:xfrm>
            <a:off x="488272" y="488272"/>
            <a:ext cx="11203619" cy="58814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2737D4-2410-A099-3134-21ADD8D8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F7DE1E-D1DD-4606-F492-51793032FAB8}"/>
              </a:ext>
            </a:extLst>
          </p:cNvPr>
          <p:cNvSpPr txBox="1"/>
          <p:nvPr/>
        </p:nvSpPr>
        <p:spPr>
          <a:xfrm>
            <a:off x="602746" y="1629969"/>
            <a:ext cx="11203619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Suite aux essaies des différents modèles, le modèle K–</a:t>
            </a:r>
            <a:r>
              <a:rPr lang="fr-FR" sz="17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 a obtenu un meilleur score de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     Silhouette</a:t>
            </a:r>
          </a:p>
          <a:p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La principale difficulté à l’analyse RFM est lorsque les clients ont à majorité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    un seul achat </a:t>
            </a:r>
          </a:p>
          <a:p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L’analyse est fortement liée à la </a:t>
            </a:r>
            <a:r>
              <a:rPr lang="fr-FR" sz="1700">
                <a:latin typeface="Arial" panose="020B0604020202020204" pitchFamily="34" charset="0"/>
                <a:cs typeface="Arial" panose="020B0604020202020204" pitchFamily="34" charset="0"/>
              </a:rPr>
              <a:t>satisfaction des clients.</a:t>
            </a: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Modèle retenu: K-</a:t>
            </a:r>
            <a:r>
              <a:rPr lang="fr-FR" sz="1700" dirty="0" err="1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Segmentation : RFM + </a:t>
            </a:r>
            <a:r>
              <a:rPr lang="fr-FR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Satisfaction_score</a:t>
            </a:r>
            <a:endParaRPr lang="fr-FR" sz="16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Nombre idéal de cluster : 3 ou 4</a:t>
            </a: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Après l’étude du contrat de maintenance avec une analyse de ARI sur les données 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   de 12 derniers mois nous prévoyons une mise à </a:t>
            </a:r>
            <a:r>
              <a:rPr lang="fr-F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 de la segmentation tous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les 4 mois.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E4E04D-9F5E-EB42-975C-C39732DB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488272"/>
            <a:ext cx="2198944" cy="64073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D7DDF07-6B27-46FE-696B-371C94E968BE}"/>
              </a:ext>
            </a:extLst>
          </p:cNvPr>
          <p:cNvSpPr/>
          <p:nvPr/>
        </p:nvSpPr>
        <p:spPr>
          <a:xfrm>
            <a:off x="4463127" y="488273"/>
            <a:ext cx="2734322" cy="6407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1E33E35-C608-E522-CA2C-4B62EC9D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99" y="2630851"/>
            <a:ext cx="3046655" cy="24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133299-CAE6-6998-8438-FB4656B7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0DCB7-049B-7189-4F30-2DEF03EF741D}"/>
              </a:ext>
            </a:extLst>
          </p:cNvPr>
          <p:cNvSpPr/>
          <p:nvPr/>
        </p:nvSpPr>
        <p:spPr>
          <a:xfrm>
            <a:off x="401216" y="488271"/>
            <a:ext cx="11290675" cy="58858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7795D5-8D2A-9489-F9B6-785F94BB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50" y="1749130"/>
            <a:ext cx="5785899" cy="33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03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991AA8-942C-CC69-0FC2-DB0EE74DE8BD}"/>
              </a:ext>
            </a:extLst>
          </p:cNvPr>
          <p:cNvSpPr/>
          <p:nvPr/>
        </p:nvSpPr>
        <p:spPr>
          <a:xfrm>
            <a:off x="435006" y="488271"/>
            <a:ext cx="11301274" cy="593916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86BAA5-6412-B920-9DF4-A1804EE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0DC65A3-06DB-0DF6-A167-F6B1EA09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23" y="1946528"/>
            <a:ext cx="7019533" cy="32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7058E1-5C7A-2A30-B994-3B6618C0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4E9014-73AB-2AA5-2C8C-7F84C7DFD199}"/>
              </a:ext>
            </a:extLst>
          </p:cNvPr>
          <p:cNvSpPr/>
          <p:nvPr/>
        </p:nvSpPr>
        <p:spPr>
          <a:xfrm>
            <a:off x="461640" y="452761"/>
            <a:ext cx="11283518" cy="59657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 : nombre de jour écoulé depuis le dernier achat</a:t>
            </a:r>
          </a:p>
          <a:p>
            <a:pPr algn="ctr"/>
            <a:r>
              <a:rPr lang="fr-FR"/>
              <a:t> F : nombre d’achat effectué</a:t>
            </a:r>
          </a:p>
          <a:p>
            <a:pPr algn="ctr"/>
            <a:r>
              <a:rPr lang="fr-FR"/>
              <a:t> M : somme totale dépensée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CF1E61B-5DB0-4D61-32CD-346F0CB74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10660"/>
              </p:ext>
            </p:extLst>
          </p:nvPr>
        </p:nvGraphicFramePr>
        <p:xfrm>
          <a:off x="766198" y="685800"/>
          <a:ext cx="1029437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859">
                  <a:extLst>
                    <a:ext uri="{9D8B030D-6E8A-4147-A177-3AD203B41FA5}">
                      <a16:colId xmlns:a16="http://schemas.microsoft.com/office/drawing/2014/main" val="4058699640"/>
                    </a:ext>
                  </a:extLst>
                </a:gridCol>
                <a:gridCol w="6684515">
                  <a:extLst>
                    <a:ext uri="{9D8B030D-6E8A-4147-A177-3AD203B41FA5}">
                      <a16:colId xmlns:a16="http://schemas.microsoft.com/office/drawing/2014/main" val="357134166"/>
                    </a:ext>
                  </a:extLst>
                </a:gridCol>
              </a:tblGrid>
              <a:tr h="353432"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48487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order_purchase_timestamp</a:t>
                      </a: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de passage de la commande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684636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order_delivered_carrier_date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d'envoie de la commande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79443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order_delivered_customer_date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de livraison de la commande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608407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order_estimated_delivery_date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prévue de livraison de la commande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959095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order_id</a:t>
                      </a: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identifiant unique de commande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87736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seller_id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identifiant unique du vendeur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742489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payment_value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valeur de payement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376118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product_category_name_english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 de catégorie en </a:t>
                      </a:r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englais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208852"/>
                  </a:ext>
                </a:extLst>
              </a:tr>
              <a:tr h="618506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review_score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 allant de 1 à 5 donnée par le client sur une enquête de satisfaction.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54742"/>
                  </a:ext>
                </a:extLst>
              </a:tr>
              <a:tr h="353432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customer_state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Etats différents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8994"/>
                  </a:ext>
                </a:extLst>
              </a:tr>
              <a:tr h="1148654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RFM</a:t>
                      </a:r>
                    </a:p>
                    <a:p>
                      <a:r>
                        <a:rPr lang="fr-F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Récence Fréquence Montant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fr-F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nombre de jour écoulé depuis le dernier achat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fr-F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nombre d’achat effectué par client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fr-FR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: somme totale dépensée par client</a:t>
                      </a:r>
                    </a:p>
                    <a:p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7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09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BA7A7D-18EF-D507-B24B-23BE65A81A68}"/>
              </a:ext>
            </a:extLst>
          </p:cNvPr>
          <p:cNvSpPr/>
          <p:nvPr/>
        </p:nvSpPr>
        <p:spPr>
          <a:xfrm>
            <a:off x="442128" y="411982"/>
            <a:ext cx="11274250" cy="5988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03AE13-98D8-4BD0-9DDB-79FEBC16CEE3}"/>
              </a:ext>
            </a:extLst>
          </p:cNvPr>
          <p:cNvSpPr txBox="1"/>
          <p:nvPr/>
        </p:nvSpPr>
        <p:spPr>
          <a:xfrm>
            <a:off x="442128" y="505808"/>
            <a:ext cx="61162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sz="15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1.1) Top 10 états avec le plus de clients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A1EA8-0A5D-8519-D5DD-FEF965A6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1" y="978408"/>
            <a:ext cx="4507573" cy="526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76F70F-F505-A87E-296B-357DD269F6FE}"/>
              </a:ext>
            </a:extLst>
          </p:cNvPr>
          <p:cNvSpPr txBox="1"/>
          <p:nvPr/>
        </p:nvSpPr>
        <p:spPr>
          <a:xfrm>
            <a:off x="4790622" y="485256"/>
            <a:ext cx="81480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sz="1500" b="1" i="0" dirty="0">
                <a:solidFill>
                  <a:srgbClr val="000000"/>
                </a:solidFill>
                <a:effectLst/>
                <a:latin typeface="Helvetica Neue"/>
              </a:rPr>
              <a:t>1.2) Répartition des moyens de paiement les plus utilisés par les clients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3A60785-3DA8-A1C6-3EBC-58D95685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18" y="959051"/>
            <a:ext cx="6280011" cy="242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AEF014-23D3-F6F0-F8C7-30C9D9E61A71}"/>
              </a:ext>
            </a:extLst>
          </p:cNvPr>
          <p:cNvSpPr txBox="1"/>
          <p:nvPr/>
        </p:nvSpPr>
        <p:spPr>
          <a:xfrm>
            <a:off x="5115742" y="3540409"/>
            <a:ext cx="61162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500" b="1" dirty="0">
                <a:latin typeface="Arial" panose="020B0604020202020204" pitchFamily="34" charset="0"/>
                <a:cs typeface="Arial" panose="020B0604020202020204" pitchFamily="34" charset="0"/>
              </a:rPr>
              <a:t>1.3) Top 10 des catégories des produits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E3DC08-0951-5E44-5B3E-803D7E241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19" y="3948296"/>
            <a:ext cx="6280011" cy="23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11DFF2-5000-84AB-5178-A4E5134B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08BF2F-BB5B-8981-BF41-70774A101ED6}"/>
              </a:ext>
            </a:extLst>
          </p:cNvPr>
          <p:cNvSpPr/>
          <p:nvPr/>
        </p:nvSpPr>
        <p:spPr>
          <a:xfrm>
            <a:off x="442127" y="391887"/>
            <a:ext cx="11314444" cy="600891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7506AD-B4F1-5FEC-29BD-A1BDB4B44DAF}"/>
              </a:ext>
            </a:extLst>
          </p:cNvPr>
          <p:cNvSpPr txBox="1"/>
          <p:nvPr/>
        </p:nvSpPr>
        <p:spPr>
          <a:xfrm>
            <a:off x="484835" y="524947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 1.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Helvetica Neue"/>
              </a:rPr>
              <a:t>4) 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Période d'achat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9F2867F-2881-B2C5-CB99-B546FD79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" y="1006972"/>
            <a:ext cx="5084209" cy="515882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AC99E1-B5EB-0046-191B-98376447E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94" y="949881"/>
            <a:ext cx="5368976" cy="51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463ECFB-86A8-2CE9-0EB4-335276A3BA39}"/>
              </a:ext>
            </a:extLst>
          </p:cNvPr>
          <p:cNvSpPr txBox="1"/>
          <p:nvPr/>
        </p:nvSpPr>
        <p:spPr>
          <a:xfrm>
            <a:off x="5773781" y="507543"/>
            <a:ext cx="6533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1.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5) La moyenne des satisfactions donnés par le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C409D8-C034-5E3C-2C47-C765669C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5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8795CA-4C30-1049-20BB-B71FA4948AA1}"/>
              </a:ext>
            </a:extLst>
          </p:cNvPr>
          <p:cNvSpPr/>
          <p:nvPr/>
        </p:nvSpPr>
        <p:spPr>
          <a:xfrm>
            <a:off x="461639" y="461640"/>
            <a:ext cx="11265763" cy="59480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3B77F0-F5E9-435C-6DC9-F09BE906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6" y="1635624"/>
            <a:ext cx="3742258" cy="395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93BDE97-7B96-0698-AAD0-C3FD3944DEA8}"/>
              </a:ext>
            </a:extLst>
          </p:cNvPr>
          <p:cNvSpPr txBox="1"/>
          <p:nvPr/>
        </p:nvSpPr>
        <p:spPr>
          <a:xfrm>
            <a:off x="561235" y="67930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1.6) Répartition temporelle des commandes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52C7949-959F-FC03-0869-7E4D55E4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94" y="1635624"/>
            <a:ext cx="3742258" cy="39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DA7B0DB-DD3D-D88F-9892-DC6C3C30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52" y="1635624"/>
            <a:ext cx="3331612" cy="39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DDBA06-C3A6-0057-732D-AD8E9AD1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8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016A84-39C0-A7E1-C58D-056CF7DA2D8F}"/>
              </a:ext>
            </a:extLst>
          </p:cNvPr>
          <p:cNvSpPr/>
          <p:nvPr/>
        </p:nvSpPr>
        <p:spPr>
          <a:xfrm>
            <a:off x="497150" y="461639"/>
            <a:ext cx="11239130" cy="59036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4A63DD1-B119-E057-5C10-09C1A197620B}"/>
              </a:ext>
            </a:extLst>
          </p:cNvPr>
          <p:cNvSpPr/>
          <p:nvPr/>
        </p:nvSpPr>
        <p:spPr>
          <a:xfrm>
            <a:off x="3016945" y="1346410"/>
            <a:ext cx="6809014" cy="467354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65EA7-3BCC-B89B-34E3-F15D56236DCB}"/>
              </a:ext>
            </a:extLst>
          </p:cNvPr>
          <p:cNvSpPr/>
          <p:nvPr/>
        </p:nvSpPr>
        <p:spPr>
          <a:xfrm>
            <a:off x="5595838" y="5602790"/>
            <a:ext cx="1918365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5AE8E4-6880-CFF9-128E-24BA22403F53}"/>
              </a:ext>
            </a:extLst>
          </p:cNvPr>
          <p:cNvSpPr/>
          <p:nvPr/>
        </p:nvSpPr>
        <p:spPr>
          <a:xfrm>
            <a:off x="2969336" y="2112912"/>
            <a:ext cx="1568481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Recency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EDDC5-1416-B20A-7A23-60E528B8767A}"/>
              </a:ext>
            </a:extLst>
          </p:cNvPr>
          <p:cNvSpPr/>
          <p:nvPr/>
        </p:nvSpPr>
        <p:spPr>
          <a:xfrm>
            <a:off x="2232704" y="3429000"/>
            <a:ext cx="1568481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FD1AB-DDA0-0CCB-FEA0-CE3300904375}"/>
              </a:ext>
            </a:extLst>
          </p:cNvPr>
          <p:cNvSpPr/>
          <p:nvPr/>
        </p:nvSpPr>
        <p:spPr>
          <a:xfrm>
            <a:off x="8535121" y="4626465"/>
            <a:ext cx="1725391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Livraison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08697-AF4B-E68E-6600-85C794368C4B}"/>
              </a:ext>
            </a:extLst>
          </p:cNvPr>
          <p:cNvSpPr/>
          <p:nvPr/>
        </p:nvSpPr>
        <p:spPr>
          <a:xfrm>
            <a:off x="8974253" y="3162030"/>
            <a:ext cx="1725390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63EB9-05DD-D138-AD4A-6FA116FB7156}"/>
              </a:ext>
            </a:extLst>
          </p:cNvPr>
          <p:cNvSpPr/>
          <p:nvPr/>
        </p:nvSpPr>
        <p:spPr>
          <a:xfrm>
            <a:off x="2794183" y="5105659"/>
            <a:ext cx="1646139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Localisation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969AEA-FFA2-34F0-F52D-61BB02CD3FFB}"/>
              </a:ext>
            </a:extLst>
          </p:cNvPr>
          <p:cNvSpPr/>
          <p:nvPr/>
        </p:nvSpPr>
        <p:spPr>
          <a:xfrm>
            <a:off x="5426719" y="1255210"/>
            <a:ext cx="1908919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22891-7CD1-26F0-A8EB-3274B0AC2342}"/>
              </a:ext>
            </a:extLst>
          </p:cNvPr>
          <p:cNvSpPr/>
          <p:nvPr/>
        </p:nvSpPr>
        <p:spPr>
          <a:xfrm>
            <a:off x="7902035" y="1987427"/>
            <a:ext cx="1632662" cy="5796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Monetry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F9524B3-526C-4E5A-C72E-0513C2F2B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92" y="2856571"/>
            <a:ext cx="2748843" cy="14804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A995FE-EA11-8887-EE4C-B85560C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118F6B2-2E5E-A13A-5743-CBF1BB03B1E7}"/>
              </a:ext>
            </a:extLst>
          </p:cNvPr>
          <p:cNvSpPr/>
          <p:nvPr/>
        </p:nvSpPr>
        <p:spPr>
          <a:xfrm>
            <a:off x="4310073" y="477733"/>
            <a:ext cx="4095870" cy="62677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0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engineering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9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TM02900743[[fn=Organique]]</Template>
  <TotalTime>2665</TotalTime>
  <Words>1862</Words>
  <Application>Microsoft Office PowerPoint</Application>
  <PresentationFormat>Grand écran</PresentationFormat>
  <Paragraphs>281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Catamaran</vt:lpstr>
      <vt:lpstr>Garamond</vt:lpstr>
      <vt:lpstr>Helvetica Neue</vt:lpstr>
      <vt:lpstr>Wingdings</vt:lpstr>
      <vt:lpstr>Organique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</dc:title>
  <dc:creator>lamisse bouti</dc:creator>
  <cp:lastModifiedBy>lamisse bouti</cp:lastModifiedBy>
  <cp:revision>320</cp:revision>
  <dcterms:created xsi:type="dcterms:W3CDTF">2024-01-31T20:54:32Z</dcterms:created>
  <dcterms:modified xsi:type="dcterms:W3CDTF">2024-02-07T10:06:02Z</dcterms:modified>
</cp:coreProperties>
</file>